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E808D-C432-4634-8126-DC3E07A9742B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9C026-F2B7-4EB1-A31F-355E63D54D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8D2D2-489A-417D-9D46-1B856A750D46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96B47-444B-4F6A-8E62-130871AC0FA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31260-472D-40D5-B7B1-D4650D70D47C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8CDE9-5DF8-48CF-90D3-D8B4F04C69E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237626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/>
                </a:solidFill>
              </a:rPr>
              <a:t>КРАТКАЯ ПРЕЗЕНТАЦИЯ ОБРАЗОВАТЕЛЬНОЙ ПРОГРАММЫ</a:t>
            </a:r>
            <a:br>
              <a:rPr lang="ru-RU" b="1" i="1" dirty="0" smtClean="0">
                <a:solidFill>
                  <a:schemeClr val="accent2"/>
                </a:solidFill>
              </a:rPr>
            </a:br>
            <a:r>
              <a:rPr lang="ru-RU" b="1" i="1" dirty="0" smtClean="0">
                <a:solidFill>
                  <a:schemeClr val="accent2"/>
                </a:solidFill>
              </a:rPr>
              <a:t>ДОШКОЛЬНОГО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2553147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Муниципального бюджетного дошкольного образовательного учреждения «Детского сада  комбинированного вида №28 «Колокольчик»</a:t>
            </a:r>
          </a:p>
          <a:p>
            <a:pPr algn="ctr"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Режевского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городского округа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>
                <a:solidFill>
                  <a:schemeClr val="accent2"/>
                </a:solidFill>
              </a:rPr>
              <a:t>ВЗАИМОДЕЙСТВИЕ С СЕМЬЯМИ ОБУЧАЮЩИХСЯ:</a:t>
            </a:r>
            <a:r>
              <a:rPr lang="ru-RU" b="1" i="1" dirty="0"/>
              <a:t/>
            </a:r>
            <a:br>
              <a:rPr lang="ru-RU" b="1" i="1" dirty="0"/>
            </a:br>
            <a:endParaRPr lang="ru-RU" b="1" i="1" dirty="0"/>
          </a:p>
        </p:txBody>
      </p:sp>
      <p:pic>
        <p:nvPicPr>
          <p:cNvPr id="4" name="image168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268760"/>
            <a:ext cx="8229600" cy="408831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chemeClr val="accent2"/>
                </a:solidFill>
              </a:rPr>
              <a:t>ЗАДАЧИ ВЗАИМОДЕЙСТВИЯ С РОДИТЕЛЯМИ: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467544" y="1340768"/>
            <a:ext cx="8352928" cy="5040559"/>
            <a:chOff x="1644" y="293"/>
            <a:chExt cx="11000" cy="6728"/>
          </a:xfrm>
        </p:grpSpPr>
        <p:sp>
          <p:nvSpPr>
            <p:cNvPr id="25603" name="Line 3"/>
            <p:cNvSpPr>
              <a:spLocks noChangeShapeType="1"/>
            </p:cNvSpPr>
            <p:nvPr/>
          </p:nvSpPr>
          <p:spPr bwMode="auto">
            <a:xfrm>
              <a:off x="2274" y="335"/>
              <a:ext cx="10349" cy="0"/>
            </a:xfrm>
            <a:prstGeom prst="line">
              <a:avLst/>
            </a:prstGeom>
            <a:noFill/>
            <a:ln w="31750">
              <a:solidFill>
                <a:srgbClr val="B71E4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5604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44" y="292"/>
              <a:ext cx="11000" cy="6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>
                <a:solidFill>
                  <a:schemeClr val="accent2"/>
                </a:solidFill>
              </a:rPr>
              <a:t>НАПРАВЛЕНИЯ ВЗАИМОДЕЙСТВИЯ:</a:t>
            </a:r>
            <a:br>
              <a:rPr lang="ru-RU" sz="3600" b="1" i="1" dirty="0">
                <a:solidFill>
                  <a:schemeClr val="accent2"/>
                </a:solidFill>
              </a:rPr>
            </a:br>
            <a:endParaRPr lang="ru-RU" sz="3600" b="1" i="1" dirty="0">
              <a:solidFill>
                <a:schemeClr val="accent2"/>
              </a:solidFill>
            </a:endParaRPr>
          </a:p>
        </p:txBody>
      </p:sp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1835696" y="1268760"/>
            <a:ext cx="5544616" cy="4968552"/>
            <a:chOff x="3572" y="30"/>
            <a:chExt cx="7177" cy="7503"/>
          </a:xfrm>
        </p:grpSpPr>
        <p:pic>
          <p:nvPicPr>
            <p:cNvPr id="266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65" y="603"/>
              <a:ext cx="3232" cy="49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88" y="4021"/>
              <a:ext cx="5536" cy="3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12" y="603"/>
              <a:ext cx="3232" cy="49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0" name="Text Box 6"/>
            <p:cNvSpPr txBox="1">
              <a:spLocks noChangeArrowheads="1"/>
            </p:cNvSpPr>
            <p:nvPr/>
          </p:nvSpPr>
          <p:spPr bwMode="auto">
            <a:xfrm>
              <a:off x="4934" y="2763"/>
              <a:ext cx="1778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27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Диагностика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1" name="Text Box 7"/>
            <p:cNvSpPr txBox="1">
              <a:spLocks noChangeArrowheads="1"/>
            </p:cNvSpPr>
            <p:nvPr/>
          </p:nvSpPr>
          <p:spPr bwMode="auto">
            <a:xfrm>
              <a:off x="7617" y="2744"/>
              <a:ext cx="2188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44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Просвещение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2" name="Text Box 8"/>
            <p:cNvSpPr txBox="1">
              <a:spLocks noChangeArrowheads="1"/>
            </p:cNvSpPr>
            <p:nvPr/>
          </p:nvSpPr>
          <p:spPr bwMode="auto">
            <a:xfrm>
              <a:off x="5835" y="5647"/>
              <a:ext cx="2937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44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Консультирование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6633" name="Picture 9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368" y="450"/>
              <a:ext cx="3381" cy="5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4" name="Picture 10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08" y="5511"/>
              <a:ext cx="5846" cy="20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5" name="Picture 1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572" y="30"/>
              <a:ext cx="3381" cy="5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>
                <a:solidFill>
                  <a:schemeClr val="accent2"/>
                </a:solidFill>
              </a:rPr>
              <a:t>ОБРАЗОВАТЕЛЬНАЯ ПРОГРАММА ДОШКОЛЬНОГО ОБРАЗОВАНИЯ РАЗРАБОТАНА В СООТВЕТСТВИИ С:</a:t>
            </a:r>
            <a:br>
              <a:rPr lang="ru-RU" sz="2800" b="1" i="1" dirty="0">
                <a:solidFill>
                  <a:schemeClr val="accent2"/>
                </a:solidFill>
              </a:rPr>
            </a:br>
            <a:endParaRPr lang="ru-RU" sz="2800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3250704" cy="1900807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2000" b="1" i="1" dirty="0" smtClean="0"/>
              <a:t> </a:t>
            </a:r>
            <a:r>
              <a:rPr lang="ru-RU" sz="2000" b="1" i="1" dirty="0"/>
              <a:t> </a:t>
            </a:r>
            <a:r>
              <a:rPr lang="ru-RU" b="1" i="1" dirty="0"/>
              <a:t>Федеральным государственным образовательным</a:t>
            </a:r>
            <a:endParaRPr lang="ru-RU" dirty="0"/>
          </a:p>
          <a:p>
            <a:pPr algn="ctr">
              <a:buNone/>
            </a:pPr>
            <a:r>
              <a:rPr lang="ru-RU" b="1" i="1" dirty="0"/>
              <a:t>стандартом дошкольного образования</a:t>
            </a:r>
            <a:endParaRPr lang="ru-RU" dirty="0"/>
          </a:p>
          <a:p>
            <a:pPr algn="ctr">
              <a:buNone/>
            </a:pPr>
            <a:r>
              <a:rPr lang="ru-RU" b="1" i="1" dirty="0"/>
              <a:t>(далее – Стандарт)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20072" y="1556792"/>
            <a:ext cx="32403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/>
              <a:t>Федеральной</a:t>
            </a:r>
            <a:endParaRPr lang="ru-RU" sz="2000" dirty="0"/>
          </a:p>
          <a:p>
            <a:pPr algn="ctr"/>
            <a:r>
              <a:rPr lang="ru-RU" sz="2000" b="1" i="1" dirty="0"/>
              <a:t>образовательной программой дошкольного</a:t>
            </a:r>
            <a:endParaRPr lang="ru-RU" sz="2000" dirty="0"/>
          </a:p>
          <a:p>
            <a:pPr algn="ctr"/>
            <a:r>
              <a:rPr lang="ru-RU" sz="2000" b="1" i="1" dirty="0"/>
              <a:t>образования</a:t>
            </a:r>
            <a:endParaRPr lang="ru-RU" sz="2000" dirty="0"/>
          </a:p>
          <a:p>
            <a:pPr algn="ctr"/>
            <a:r>
              <a:rPr lang="ru-RU" sz="2000" b="1" i="1" dirty="0"/>
              <a:t>(далее – ФОП ДО).</a:t>
            </a:r>
            <a:endParaRPr lang="ru-RU" sz="2000" dirty="0"/>
          </a:p>
          <a:p>
            <a:pPr algn="ctr">
              <a:buNone/>
            </a:pPr>
            <a:r>
              <a:rPr lang="ru-RU" sz="1200" b="1" i="1" dirty="0" smtClean="0"/>
              <a:t>  </a:t>
            </a:r>
            <a:endParaRPr lang="ru-RU" dirty="0"/>
          </a:p>
        </p:txBody>
      </p:sp>
      <p:pic>
        <p:nvPicPr>
          <p:cNvPr id="5" name="image25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560" y="3429000"/>
            <a:ext cx="2520280" cy="2160240"/>
          </a:xfrm>
          <a:prstGeom prst="rect">
            <a:avLst/>
          </a:prstGeom>
        </p:spPr>
      </p:pic>
      <p:pic>
        <p:nvPicPr>
          <p:cNvPr id="6" name="image26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0112" y="3573016"/>
            <a:ext cx="2520280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2700" b="1" i="1" u="heavy" dirty="0" smtClean="0">
                <a:solidFill>
                  <a:schemeClr val="accent2"/>
                </a:solidFill>
              </a:rPr>
              <a:t>Цель Программы:</a:t>
            </a:r>
            <a:r>
              <a:rPr lang="ru-RU" sz="2700" b="1" i="1" dirty="0" smtClean="0">
                <a:solidFill>
                  <a:schemeClr val="accent2"/>
                </a:solidFill>
              </a:rPr>
              <a:t> разностороннее развитие ребенка на основе духовно-нравственных ценностей российского народа, исторических и национально-культурных традиций</a:t>
            </a:r>
            <a:r>
              <a:rPr lang="ru-RU" sz="2700" b="1" i="1" dirty="0">
                <a:solidFill>
                  <a:schemeClr val="accent2"/>
                </a:solidFill>
              </a:rPr>
              <a:t> </a:t>
            </a: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/>
              <a:t> 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i="1" dirty="0" smtClean="0"/>
              <a:t>         </a:t>
            </a:r>
          </a:p>
          <a:p>
            <a:pPr algn="just">
              <a:buNone/>
            </a:pPr>
            <a:r>
              <a:rPr lang="ru-RU" b="1" i="1" dirty="0" smtClean="0"/>
              <a:t>         </a:t>
            </a:r>
            <a:r>
              <a:rPr lang="ru-RU" sz="2600" b="1" i="1" dirty="0" smtClean="0"/>
              <a:t>Программа </a:t>
            </a:r>
            <a:r>
              <a:rPr lang="ru-RU" sz="2600" b="1" i="1" dirty="0"/>
              <a:t>реализуется в группах </a:t>
            </a:r>
            <a:r>
              <a:rPr lang="ru-RU" sz="2600" b="1" i="1" dirty="0" err="1"/>
              <a:t>общеразвивающей</a:t>
            </a:r>
            <a:r>
              <a:rPr lang="ru-RU" sz="2600" b="1" i="1" dirty="0"/>
              <a:t> направленности, как программа психолого-педагогической поддержки, позитивной социализации и индивидуализации, развития личности детей дошкольного возраста и определяет комплекс основных характеристик дошкольного образования.</a:t>
            </a:r>
          </a:p>
          <a:p>
            <a:pPr algn="just">
              <a:buNone/>
            </a:pPr>
            <a:r>
              <a:rPr lang="ru-RU" sz="2800" b="1" i="1" dirty="0"/>
              <a:t> </a:t>
            </a:r>
          </a:p>
          <a:p>
            <a:pPr>
              <a:buNone/>
            </a:pPr>
            <a:r>
              <a:rPr lang="ru-RU" sz="2800" b="1" i="1" dirty="0"/>
              <a:t> </a:t>
            </a:r>
          </a:p>
          <a:p>
            <a:pPr algn="ctr">
              <a:buNone/>
            </a:pPr>
            <a:r>
              <a:rPr lang="ru-RU" sz="2800" b="1" i="1" dirty="0" smtClean="0"/>
              <a:t> </a:t>
            </a: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Реализуется 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в течение всего периода пребывания детей в детском саду от </a:t>
            </a:r>
            <a:r>
              <a:rPr lang="ru-RU" sz="2800" b="1" i="1" u="heavy" dirty="0">
                <a:solidFill>
                  <a:schemeClr val="accent6">
                    <a:lumMod val="50000"/>
                  </a:schemeClr>
                </a:solidFill>
              </a:rPr>
              <a:t>2-х лет до прекращения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i="1" u="heavy" dirty="0">
                <a:solidFill>
                  <a:schemeClr val="accent6">
                    <a:lumMod val="50000"/>
                  </a:schemeClr>
                </a:solidFill>
              </a:rPr>
              <a:t>образовательных отношений.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782960"/>
          </a:xfrm>
        </p:spPr>
        <p:txBody>
          <a:bodyPr>
            <a:normAutofit fontScale="90000"/>
          </a:bodyPr>
          <a:lstStyle/>
          <a:p>
            <a:r>
              <a:rPr lang="ru-RU" sz="4000" b="1" i="1" u="heavy" dirty="0">
                <a:solidFill>
                  <a:schemeClr val="accent2"/>
                </a:solidFill>
              </a:rPr>
              <a:t>Программа </a:t>
            </a:r>
            <a:r>
              <a:rPr lang="ru-RU" sz="4000" b="1" i="1" dirty="0">
                <a:solidFill>
                  <a:schemeClr val="accent2"/>
                </a:solidFill>
              </a:rPr>
              <a:t>состоит из двух частей: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44823"/>
            <a:ext cx="3888432" cy="2952329"/>
          </a:xfrm>
        </p:spPr>
        <p:txBody>
          <a:bodyPr/>
          <a:lstStyle/>
          <a:p>
            <a:pPr>
              <a:buNone/>
            </a:pPr>
            <a:r>
              <a:rPr lang="ru-RU" sz="2800" b="1" i="1" dirty="0"/>
              <a:t>Обязательная часть</a:t>
            </a:r>
            <a:endParaRPr lang="ru-RU" sz="2800" dirty="0"/>
          </a:p>
          <a:p>
            <a:pPr>
              <a:buNone/>
            </a:pPr>
            <a:r>
              <a:rPr lang="ru-RU" sz="2800" b="1" i="1" dirty="0"/>
              <a:t>(занимает </a:t>
            </a:r>
            <a:r>
              <a:rPr lang="ru-RU" sz="2800" b="1" i="1" dirty="0" smtClean="0"/>
              <a:t>60</a:t>
            </a:r>
            <a:r>
              <a:rPr lang="ru-RU" sz="2800" b="1" i="1" dirty="0"/>
              <a:t>% от её общего объёма)</a:t>
            </a:r>
            <a:endParaRPr lang="ru-RU" sz="2800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32040" y="1700808"/>
            <a:ext cx="38164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/>
              <a:t>Вариативная часть</a:t>
            </a:r>
            <a:endParaRPr lang="ru-RU" sz="2800" dirty="0"/>
          </a:p>
          <a:p>
            <a:r>
              <a:rPr lang="ru-RU" sz="2800" b="1" i="1" dirty="0"/>
              <a:t>(часть, формируемая участниками образовательных</a:t>
            </a:r>
            <a:endParaRPr lang="ru-RU" sz="2800" dirty="0"/>
          </a:p>
          <a:p>
            <a:r>
              <a:rPr lang="ru-RU" sz="2800" b="1" i="1" dirty="0"/>
              <a:t>отношений – занимает </a:t>
            </a:r>
            <a:r>
              <a:rPr lang="ru-RU" sz="2800" b="1" i="1" dirty="0" smtClean="0"/>
              <a:t>40%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chemeClr val="accent2"/>
                </a:solidFill>
              </a:rPr>
              <a:t>Обязательная часть представлена: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b="1" i="1" dirty="0" smtClean="0"/>
              <a:t>        Федеральной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образовательной     </a:t>
            </a:r>
            <a:r>
              <a:rPr lang="ru-RU" sz="2800" b="1" i="1" dirty="0"/>
              <a:t>программой     </a:t>
            </a:r>
            <a:r>
              <a:rPr lang="ru-RU" sz="2800" b="1" i="1" dirty="0" smtClean="0"/>
              <a:t>дошкольного образования </a:t>
            </a:r>
            <a:r>
              <a:rPr lang="ru-RU" sz="2800" b="1" i="1" dirty="0"/>
              <a:t>(ФОП ДО) – утверждена Приказом Министерства просвещения Российской федерации </a:t>
            </a:r>
            <a:r>
              <a:rPr lang="ru-RU" sz="2800" b="1" i="1" dirty="0" smtClean="0"/>
              <a:t>№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1028 </a:t>
            </a:r>
            <a:r>
              <a:rPr lang="ru-RU" sz="2800" b="1" i="1" dirty="0"/>
              <a:t>от 25 ноября 2022г.</a:t>
            </a:r>
            <a:endParaRPr lang="ru-RU" sz="2800" dirty="0"/>
          </a:p>
          <a:p>
            <a:pPr algn="just">
              <a:buNone/>
            </a:pPr>
            <a:r>
              <a:rPr lang="ru-RU" sz="2800" b="1" i="1" dirty="0"/>
              <a:t> </a:t>
            </a:r>
          </a:p>
          <a:p>
            <a:pPr algn="ctr">
              <a:buNone/>
            </a:pP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Реализуется педагогическими работниками </a:t>
            </a: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ДОУ 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во всех помещениях и на территории детского сада, со всеми детьми </a:t>
            </a: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ДОУ.</a:t>
            </a:r>
            <a:endParaRPr lang="ru-RU" sz="2800" b="1" i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i="1" dirty="0">
                <a:solidFill>
                  <a:schemeClr val="accent2"/>
                </a:solidFill>
              </a:rPr>
              <a:t>Вариативная часть</a:t>
            </a:r>
            <a:br>
              <a:rPr lang="ru-RU" sz="4000" b="1" i="1" dirty="0">
                <a:solidFill>
                  <a:schemeClr val="accent2"/>
                </a:solidFill>
              </a:rPr>
            </a:br>
            <a:endParaRPr lang="ru-RU" sz="4000" b="1" i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i="1" dirty="0" smtClean="0"/>
              <a:t>Образовательная  программа дошкольного образования</a:t>
            </a:r>
            <a:endParaRPr lang="ru-RU" dirty="0"/>
          </a:p>
          <a:p>
            <a:pPr algn="ctr">
              <a:buNone/>
            </a:pPr>
            <a:r>
              <a:rPr lang="ru-RU" b="1" i="1" dirty="0" smtClean="0"/>
              <a:t>«</a:t>
            </a:r>
            <a:r>
              <a:rPr lang="ru-RU" b="1" i="1" dirty="0" err="1" smtClean="0"/>
              <a:t>СамоЦвет</a:t>
            </a:r>
            <a:r>
              <a:rPr lang="ru-RU" b="1" i="1" dirty="0" smtClean="0"/>
              <a:t>»</a:t>
            </a:r>
            <a:endParaRPr lang="ru-RU" dirty="0"/>
          </a:p>
          <a:p>
            <a:pPr algn="ctr">
              <a:buNone/>
            </a:pPr>
            <a:r>
              <a:rPr lang="ru-RU" b="1" i="1" dirty="0"/>
              <a:t>дополняет содержание </a:t>
            </a:r>
            <a:r>
              <a:rPr lang="ru-RU" b="1" i="1" dirty="0" smtClean="0"/>
              <a:t>образовательных областей</a:t>
            </a: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Реализуется педагогическими работниками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ДОУ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в форме игровых культурных практик на прогулке, со всеми детьми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ДОУ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>
                <a:solidFill>
                  <a:schemeClr val="accent2"/>
                </a:solidFill>
              </a:rPr>
              <a:t>ПЛАНИРУЕМЫЕ РЕЗУЛЬТАТЫ ОСВОЕНИЯ </a:t>
            </a:r>
            <a:r>
              <a:rPr lang="ru-RU" sz="3100" b="1" i="1" u="heavy" dirty="0">
                <a:solidFill>
                  <a:schemeClr val="accent2"/>
                </a:solidFill>
              </a:rPr>
              <a:t>ПРОГРАММЫ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589640" cy="5472608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 3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годам                к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4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годам                  к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5 годам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image124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37" y="1556793"/>
            <a:ext cx="1872208" cy="1296144"/>
          </a:xfrm>
          <a:prstGeom prst="rect">
            <a:avLst/>
          </a:prstGeom>
        </p:spPr>
      </p:pic>
      <p:pic>
        <p:nvPicPr>
          <p:cNvPr id="5" name="image125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19872" y="1484784"/>
            <a:ext cx="1761896" cy="1368151"/>
          </a:xfrm>
          <a:prstGeom prst="rect">
            <a:avLst/>
          </a:prstGeom>
        </p:spPr>
      </p:pic>
      <p:pic>
        <p:nvPicPr>
          <p:cNvPr id="6" name="image126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2240" y="1556792"/>
            <a:ext cx="1872208" cy="136815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31640" y="3244334"/>
            <a:ext cx="6840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 6  годам              к 7  годам 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image127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79712" y="4077072"/>
            <a:ext cx="1912186" cy="1872207"/>
          </a:xfrm>
          <a:prstGeom prst="rect">
            <a:avLst/>
          </a:prstGeom>
        </p:spPr>
      </p:pic>
      <p:pic>
        <p:nvPicPr>
          <p:cNvPr id="10" name="image128.pn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20072" y="4077072"/>
            <a:ext cx="2088232" cy="18002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 smtClean="0"/>
              <a:t/>
            </a:r>
            <a:br>
              <a:rPr lang="ru-RU" sz="2700" b="1" i="1" dirty="0" smtClean="0"/>
            </a:br>
            <a:r>
              <a:rPr lang="ru-RU" sz="2700" b="1" i="1" dirty="0" smtClean="0">
                <a:solidFill>
                  <a:schemeClr val="accent2"/>
                </a:solidFill>
              </a:rPr>
              <a:t>ОБРАЗОВАТЕЛЬНЫЕ </a:t>
            </a:r>
            <a:r>
              <a:rPr lang="ru-RU" sz="2700" b="1" i="1" dirty="0">
                <a:solidFill>
                  <a:schemeClr val="accent2"/>
                </a:solidFill>
              </a:rPr>
              <a:t>ОБЛАСТИ, ОБЕСПЕЧИВАЮЩИЕ РАЗНОСТОРОННЕЕ РАЗВИТИЕ ДЕТЕЙ В СООТВЕТСТВИИ</a:t>
            </a:r>
            <a:br>
              <a:rPr lang="ru-RU" sz="2700" b="1" i="1" dirty="0">
                <a:solidFill>
                  <a:schemeClr val="accent2"/>
                </a:solidFill>
              </a:rPr>
            </a:br>
            <a:r>
              <a:rPr lang="ru-RU" sz="2700" b="1" i="1" dirty="0">
                <a:solidFill>
                  <a:schemeClr val="accent2"/>
                </a:solidFill>
              </a:rPr>
              <a:t>СО СТАНДАРТОМ ДОШКОЛЬНОГО ОБРАЗОВАНИЯ:</a:t>
            </a:r>
            <a:r>
              <a:rPr lang="ru-RU" b="1" i="1" dirty="0">
                <a:solidFill>
                  <a:schemeClr val="accent2"/>
                </a:solidFill>
              </a:rPr>
              <a:t/>
            </a:r>
            <a:br>
              <a:rPr lang="ru-RU" b="1" i="1" dirty="0">
                <a:solidFill>
                  <a:schemeClr val="accent2"/>
                </a:solidFill>
              </a:rPr>
            </a:br>
            <a:endParaRPr lang="ru-RU" b="1" i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0" y="0"/>
            <a:ext cx="8907463" cy="6578600"/>
            <a:chOff x="295" y="300"/>
            <a:chExt cx="14028" cy="10360"/>
          </a:xfrm>
        </p:grpSpPr>
        <p:sp>
          <p:nvSpPr>
            <p:cNvPr id="24579" name="Line 3"/>
            <p:cNvSpPr>
              <a:spLocks noChangeShapeType="1"/>
            </p:cNvSpPr>
            <p:nvPr/>
          </p:nvSpPr>
          <p:spPr bwMode="auto">
            <a:xfrm>
              <a:off x="2274" y="2910"/>
              <a:ext cx="10349" cy="0"/>
            </a:xfrm>
            <a:prstGeom prst="line">
              <a:avLst/>
            </a:prstGeom>
            <a:noFill/>
            <a:ln w="31750">
              <a:solidFill>
                <a:srgbClr val="B71E4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4580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7" y="379"/>
              <a:ext cx="13784" cy="2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1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5" y="300"/>
              <a:ext cx="14028" cy="2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3" name="Picture 7" descr="Физическое развитие Социально-коммуникативное развитие Речевое развитие Познавательное развитие Художественно-эстетическое развитие 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45" y="2940"/>
              <a:ext cx="8582" cy="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79512" y="55849"/>
            <a:ext cx="8712967" cy="15696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ОБРАЗОВАТЕЛЬНЫЕ ОБЛАСТИ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ОБЕСПЕЧИВАЮЩИЕ 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РАЗНОСТОРОННЕЕ РАЗВИТИЕ ДЕТЕЙ В   СООТВЕТСТВИИ СО СТАНДАРТОМ  ДОШКОЛЬНОГО ОБРАЗОВАНИЯ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  <a:ea typeface="Calibri" pitchFamily="34" charset="0"/>
                <a:cs typeface="Calibri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chemeClr val="accent2"/>
                </a:solidFill>
              </a:rPr>
              <a:t>РАБОЧАЯ ПРОГРАММА ВОСПИТАНИЯ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i="1" dirty="0"/>
              <a:t>Цель:</a:t>
            </a:r>
            <a:endParaRPr lang="ru-RU" sz="2800" dirty="0"/>
          </a:p>
          <a:p>
            <a:pPr algn="ctr">
              <a:buNone/>
            </a:pPr>
            <a:r>
              <a:rPr lang="ru-RU" sz="2800" b="1" i="1" dirty="0"/>
              <a:t>1.Инвариантная (базовая):</a:t>
            </a:r>
            <a:endParaRPr lang="ru-RU" sz="2800" dirty="0"/>
          </a:p>
          <a:p>
            <a:pPr algn="just">
              <a:buNone/>
            </a:pP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       Личностное 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развитие каждого ребёнка с учётом его индивидуальности </a:t>
            </a: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и создание 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условий для позитивной социализации детей на основе традиционных ценностей российского общества.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2800" b="1" i="1" dirty="0"/>
              <a:t>2. Вариативная (определённая </a:t>
            </a:r>
            <a:r>
              <a:rPr lang="ru-RU" sz="2800" b="1" i="1" dirty="0" smtClean="0"/>
              <a:t>ДОУ)</a:t>
            </a:r>
            <a:endParaRPr lang="ru-RU" sz="2800" dirty="0"/>
          </a:p>
          <a:p>
            <a:pPr indent="15875" algn="just">
              <a:buNone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в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оспитание  духовно-нравственных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и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</a:rPr>
              <a:t>социокультурных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 ценностей, принятия и уважения ценности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семьи. 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263</Words>
  <Application>Microsoft Office PowerPoint</Application>
  <PresentationFormat>Экран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КРАТКАЯ ПРЕЗЕНТАЦИЯ ОБРАЗОВАТЕЛЬНОЙ ПРОГРАММЫ ДОШКОЛЬНОГО ОБРАЗОВАНИЯ</vt:lpstr>
      <vt:lpstr>ОБРАЗОВАТЕЛЬНАЯ ПРОГРАММА ДОШКОЛЬНОГО ОБРАЗОВАНИЯ РАЗРАБОТАНА В СООТВЕТСТВИИ С: </vt:lpstr>
      <vt:lpstr>  Цель Программы: разностороннее развитие ребенка на основе духовно-нравственных ценностей российского народа, исторических и национально-культурных традиций    </vt:lpstr>
      <vt:lpstr>Программа состоит из двух частей: </vt:lpstr>
      <vt:lpstr>Обязательная часть представлена: </vt:lpstr>
      <vt:lpstr>Вариативная часть </vt:lpstr>
      <vt:lpstr>ПЛАНИРУЕМЫЕ РЕЗУЛЬТАТЫ ОСВОЕНИЯ ПРОГРАММЫ </vt:lpstr>
      <vt:lpstr> ОБРАЗОВАТЕЛЬНЫЕ ОБЛАСТИ, ОБЕСПЕЧИВАЮЩИЕ РАЗНОСТОРОННЕЕ РАЗВИТИЕ ДЕТЕЙ В СООТВЕТСТВИИ СО СТАНДАРТОМ ДОШКОЛЬНОГО ОБРАЗОВАНИЯ: </vt:lpstr>
      <vt:lpstr>РАБОЧАЯ ПРОГРАММА ВОСПИТАНИЯ </vt:lpstr>
      <vt:lpstr>ВЗАИМОДЕЙСТВИЕ С СЕМЬЯМИ ОБУЧАЮЩИХСЯ: </vt:lpstr>
      <vt:lpstr>ЗАДАЧИ ВЗАИМОДЕЙСТВИЯ С РОДИТЕЛЯМИ: </vt:lpstr>
      <vt:lpstr>НАПРАВЛЕНИЯ ВЗАИМОДЕЙСТВИЯ: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ОБРАЗОВАТЕЛЬНОЙ ПРОГРАММЫ ДОШКОЛЬНОГО ОБРАЗОВАНИЯ</dc:title>
  <dc:creator>metodist</dc:creator>
  <cp:lastModifiedBy>metodist</cp:lastModifiedBy>
  <cp:revision>29</cp:revision>
  <dcterms:created xsi:type="dcterms:W3CDTF">2023-11-22T03:36:07Z</dcterms:created>
  <dcterms:modified xsi:type="dcterms:W3CDTF">2023-11-22T05:41:59Z</dcterms:modified>
</cp:coreProperties>
</file>