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9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8" r:id="rId13"/>
    <p:sldId id="269" r:id="rId14"/>
    <p:sldId id="271" r:id="rId15"/>
    <p:sldId id="272" r:id="rId16"/>
    <p:sldId id="266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-6.2500000000000021E-3"/>
                  <c:y val="9.37500000000001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3.7</c:v>
                </c:pt>
                <c:pt idx="1">
                  <c:v>3.6</c:v>
                </c:pt>
                <c:pt idx="2">
                  <c:v>3.6</c:v>
                </c:pt>
                <c:pt idx="3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271104"/>
        <c:axId val="218708992"/>
      </c:barChart>
      <c:catAx>
        <c:axId val="218271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параметры</a:t>
                </a:r>
                <a:r>
                  <a:rPr lang="ru-RU" baseline="0" dirty="0" smtClean="0"/>
                  <a:t> обследования</a:t>
                </a:r>
                <a:endParaRPr lang="ru-RU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218708992"/>
        <c:crosses val="autoZero"/>
        <c:auto val="1"/>
        <c:lblAlgn val="ctr"/>
        <c:lblOffset val="100"/>
        <c:noMultiLvlLbl val="0"/>
      </c:catAx>
      <c:valAx>
        <c:axId val="2187089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баллы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8271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7DAA-BEED-475E-A7B2-BD1E4593845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0F-4251-40FB-8B1C-1585C883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7DAA-BEED-475E-A7B2-BD1E4593845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0F-4251-40FB-8B1C-1585C883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7DAA-BEED-475E-A7B2-BD1E4593845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0F-4251-40FB-8B1C-1585C883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7DAA-BEED-475E-A7B2-BD1E4593845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0F-4251-40FB-8B1C-1585C883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7DAA-BEED-475E-A7B2-BD1E4593845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0F-4251-40FB-8B1C-1585C883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7DAA-BEED-475E-A7B2-BD1E4593845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0F-4251-40FB-8B1C-1585C883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7DAA-BEED-475E-A7B2-BD1E4593845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0F-4251-40FB-8B1C-1585C883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7DAA-BEED-475E-A7B2-BD1E4593845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0F-4251-40FB-8B1C-1585C883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7DAA-BEED-475E-A7B2-BD1E4593845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0F-4251-40FB-8B1C-1585C883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7DAA-BEED-475E-A7B2-BD1E4593845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0F-4251-40FB-8B1C-1585C883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7DAA-BEED-475E-A7B2-BD1E4593845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BF0F-4251-40FB-8B1C-1585C88383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D7DAA-BEED-475E-A7B2-BD1E4593845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0BF0F-4251-40FB-8B1C-1585C883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66499"/>
            <a:ext cx="6696744" cy="4708981"/>
          </a:xfrm>
        </p:spPr>
        <p:txBody>
          <a:bodyPr wrap="square" anchor="ctr" anchorCtr="1">
            <a:spAutoFit/>
          </a:bodyPr>
          <a:lstStyle/>
          <a:p>
            <a:pPr algn="ctr"/>
            <a:r>
              <a:rPr lang="ru-RU" sz="5000" dirty="0"/>
              <a:t>Роль </a:t>
            </a:r>
            <a:r>
              <a:rPr lang="ru-RU" sz="5000" dirty="0" smtClean="0"/>
              <a:t>ИГРОТЕРАПИИ </a:t>
            </a:r>
            <a:r>
              <a:rPr lang="ru-RU" sz="5000" dirty="0"/>
              <a:t>при снятии </a:t>
            </a:r>
            <a:r>
              <a:rPr lang="ru-RU" sz="5000" dirty="0" err="1" smtClean="0"/>
              <a:t>гиперактивности</a:t>
            </a:r>
            <a:r>
              <a:rPr lang="ru-RU" sz="5000" dirty="0" smtClean="0"/>
              <a:t> </a:t>
            </a:r>
            <a:r>
              <a:rPr lang="ru-RU" sz="5000" dirty="0"/>
              <a:t>у детей дошкольного возраста в работе по развитию речи</a:t>
            </a:r>
          </a:p>
        </p:txBody>
      </p:sp>
    </p:spTree>
    <p:extLst>
      <p:ext uri="{BB962C8B-B14F-4D97-AF65-F5344CB8AC3E}">
        <p14:creationId xmlns:p14="http://schemas.microsoft.com/office/powerpoint/2010/main" val="296146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ТРЕНИРОВКА УСТОЙЧИВОГО ВНИМАНИЯ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52" y="2040795"/>
            <a:ext cx="5340096" cy="3584448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60848"/>
            <a:ext cx="5321808" cy="35844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60848"/>
            <a:ext cx="5303520" cy="35661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60848"/>
            <a:ext cx="5285232" cy="35295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92" y="2060848"/>
            <a:ext cx="5303520" cy="34930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92" y="2069992"/>
            <a:ext cx="5282184" cy="35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2062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ДВИГАТЕЛЬНАЯ АКТИВНОСТЬ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935" y="1806575"/>
            <a:ext cx="6234129" cy="40528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4824"/>
            <a:ext cx="6192688" cy="39979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44" y="1844824"/>
            <a:ext cx="6211032" cy="398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8809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РЕЛАКСАЦИЯ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074" y="1806575"/>
            <a:ext cx="6255851" cy="4052888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23672"/>
            <a:ext cx="6249300" cy="4053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23672"/>
            <a:ext cx="6221150" cy="4053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23672"/>
            <a:ext cx="6249300" cy="40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9107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АДАПТАЦИЯ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63" y="1806575"/>
            <a:ext cx="6262274" cy="40528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2816"/>
            <a:ext cx="6221150" cy="4053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38536"/>
            <a:ext cx="6256951" cy="4053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54" y="1738536"/>
            <a:ext cx="6271075" cy="40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4410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840759" cy="1384995"/>
          </a:xfr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работы по теме "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Гиперактивные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дети.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Игротерапия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Подготовительная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2014/2015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уч.г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4288" y="260648"/>
            <a:ext cx="1836712" cy="5760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Учитель-логопед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Некрасова </a:t>
            </a:r>
            <a:r>
              <a:rPr lang="ru-RU" dirty="0"/>
              <a:t>А.С.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299412"/>
              </p:ext>
            </p:extLst>
          </p:nvPr>
        </p:nvGraphicFramePr>
        <p:xfrm>
          <a:off x="683570" y="1628800"/>
          <a:ext cx="7056782" cy="496559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12195"/>
                <a:gridCol w="1545675"/>
                <a:gridCol w="612195"/>
                <a:gridCol w="612195"/>
                <a:gridCol w="612195"/>
                <a:gridCol w="612195"/>
                <a:gridCol w="612195"/>
                <a:gridCol w="612195"/>
                <a:gridCol w="612871"/>
                <a:gridCol w="612871"/>
              </a:tblGrid>
              <a:tr h="504051">
                <a:tc rowSpan="2">
                  <a:txBody>
                    <a:bodyPr/>
                    <a:lstStyle/>
                    <a:p>
                      <a:pPr marL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№</a:t>
                      </a:r>
                      <a:endParaRPr lang="ru-RU" sz="1200" b="1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 rowSpan="2">
                  <a:txBody>
                    <a:bodyPr/>
                    <a:lstStyle/>
                    <a:p>
                      <a:pPr marL="1054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5">
                          <a:effectLst/>
                        </a:rPr>
                        <a:t>Ф.И. ребенка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 gridSpan="2">
                  <a:txBody>
                    <a:bodyPr/>
                    <a:lstStyle/>
                    <a:p>
                      <a:pPr marL="4318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5" dirty="0">
                          <a:effectLst/>
                        </a:rPr>
                        <a:t>Устойчивое </a:t>
                      </a:r>
                      <a:r>
                        <a:rPr lang="ru-RU" sz="1200" b="1" dirty="0">
                          <a:effectLst/>
                        </a:rPr>
                        <a:t>внимание</a:t>
                      </a:r>
                    </a:p>
                    <a:p>
                      <a:pPr marL="4318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</a:t>
                      </a:r>
                      <a:endParaRPr lang="ru-RU" sz="1200" b="1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0">
                          <a:effectLst/>
                        </a:rPr>
                        <a:t>Двигательная </a:t>
                      </a:r>
                      <a:r>
                        <a:rPr lang="ru-RU" sz="1200" b="1" spc="-35">
                          <a:effectLst/>
                        </a:rPr>
                        <a:t>активность</a:t>
                      </a:r>
                      <a:endParaRPr lang="ru-RU" sz="1200" b="1">
                        <a:effectLst/>
                      </a:endParaRP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II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5" dirty="0">
                          <a:effectLst/>
                        </a:rPr>
                        <a:t>Релаксация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5" dirty="0">
                          <a:effectLst/>
                        </a:rPr>
                        <a:t>III</a:t>
                      </a:r>
                      <a:endParaRPr lang="ru-RU" sz="1200" b="1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50165" 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5">
                          <a:effectLst/>
                        </a:rPr>
                        <a:t>Социальная </a:t>
                      </a:r>
                      <a:r>
                        <a:rPr lang="ru-RU" sz="1200" b="1" spc="-30">
                          <a:effectLst/>
                        </a:rPr>
                        <a:t>адаптация</a:t>
                      </a:r>
                      <a:endParaRPr lang="ru-RU" sz="1200" b="1">
                        <a:effectLst/>
                      </a:endParaRPr>
                    </a:p>
                    <a:p>
                      <a:pPr marL="50165" 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IV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к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к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к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к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</a:tr>
              <a:tr h="192150"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Жуков М.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</a:tr>
              <a:tr h="192150"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Зимин М.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</a:tr>
              <a:tr h="192150"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Никитин В.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</a:tr>
              <a:tr h="192150"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Сысоев Д.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</a:t>
                      </a:r>
                      <a:endParaRPr lang="ru-RU" sz="1200" b="1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</a:tr>
              <a:tr h="192150"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Абрамов Я.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</a:tr>
              <a:tr h="192150"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Султанов Е.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</a:tr>
              <a:tr h="192150"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7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Султанов Р.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</a:tr>
              <a:tr h="192150"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Рубцов С.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</a:tr>
              <a:tr h="192150"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Бобков А.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</a:tr>
              <a:tr h="192150"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5">
                          <a:effectLst/>
                        </a:rPr>
                        <a:t>Чипизубова М.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</a:tr>
              <a:tr h="192150"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11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40">
                          <a:effectLst/>
                        </a:rPr>
                        <a:t>Сахипгареев А.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</a:tr>
              <a:tr h="192150"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12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Збройный В.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</a:tr>
              <a:tr h="192150"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Сурнина П.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</a:tr>
              <a:tr h="178545"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14</a:t>
                      </a:r>
                      <a:endParaRPr lang="ru-RU" sz="1200" b="1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Ландышев Д.</a:t>
                      </a:r>
                      <a:endParaRPr lang="ru-RU" sz="1200" b="1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</a:tr>
              <a:tr h="192150"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15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Мусина А.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</a:tr>
              <a:tr h="192150"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16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40">
                          <a:effectLst/>
                        </a:rPr>
                        <a:t>Киприянов С.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</a:tr>
              <a:tr h="192150"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17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45">
                          <a:effectLst/>
                        </a:rPr>
                        <a:t>Барсукова Ж.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</a:tr>
              <a:tr h="192150"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18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Манькова Н.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</a:tr>
              <a:tr h="192150"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19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Манькова К.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</a:tr>
              <a:tr h="22595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effectLst/>
                        </a:rPr>
                        <a:t>3,0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>
                          <a:effectLst/>
                        </a:rPr>
                        <a:t>3,7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80">
                          <a:effectLst/>
                        </a:rPr>
                        <a:t>2,5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95">
                          <a:effectLst/>
                        </a:rPr>
                        <a:t>3,6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90">
                          <a:effectLst/>
                        </a:rPr>
                        <a:t>2,5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70">
                          <a:effectLst/>
                        </a:rPr>
                        <a:t>3,6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75">
                          <a:effectLst/>
                        </a:rPr>
                        <a:t>2,5</a:t>
                      </a:r>
                      <a:endParaRPr lang="ru-RU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dirty="0">
                          <a:effectLst/>
                        </a:rPr>
                        <a:t>3,7</a:t>
                      </a:r>
                      <a:endParaRPr lang="ru-RU" sz="1200" b="1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9800" marR="1980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3522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840759" cy="1384995"/>
          </a:xfr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Диаграмма результатов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теме "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Гиперактивные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дети.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Игротерапия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Подготовительная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2014/2015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уч.г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4288" y="260648"/>
            <a:ext cx="1836712" cy="5760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Учитель-логопед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Некрасова </a:t>
            </a:r>
            <a:r>
              <a:rPr lang="ru-RU" dirty="0"/>
              <a:t>А.С.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71725804"/>
              </p:ext>
            </p:extLst>
          </p:nvPr>
        </p:nvGraphicFramePr>
        <p:xfrm>
          <a:off x="827584" y="1700808"/>
          <a:ext cx="655272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08431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125113" cy="2308324"/>
          </a:xfrm>
        </p:spPr>
        <p:txBody>
          <a:bodyPr>
            <a:spAutoFit/>
          </a:bodyPr>
          <a:lstStyle/>
          <a:p>
            <a:pPr algn="ctr"/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Больше любви и доброты в общении с ребёнком, больше веры в его силы, больше терпения и выдержки.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852936"/>
            <a:ext cx="4176464" cy="359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8014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41958"/>
            <a:ext cx="7125113" cy="2554545"/>
          </a:xfrm>
        </p:spPr>
        <p:txBody>
          <a:bodyPr>
            <a:spAutoFit/>
          </a:bodyPr>
          <a:lstStyle/>
          <a:p>
            <a:pPr algn="ctr"/>
            <a:r>
              <a:rPr lang="ru-RU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15655616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88" y="986712"/>
            <a:ext cx="7302457" cy="48965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980728"/>
            <a:ext cx="7257822" cy="4896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980728"/>
            <a:ext cx="7266504" cy="4896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728267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0765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20353"/>
            <a:ext cx="7125112" cy="4524315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ru-RU" sz="3200" dirty="0"/>
              <a:t>Синдром </a:t>
            </a:r>
            <a:r>
              <a:rPr lang="ru-RU" sz="3200" dirty="0" err="1"/>
              <a:t>дифицита</a:t>
            </a:r>
            <a:r>
              <a:rPr lang="ru-RU" sz="3200" dirty="0"/>
              <a:t> внимания с </a:t>
            </a:r>
            <a:r>
              <a:rPr lang="ru-RU" sz="3200" dirty="0" err="1"/>
              <a:t>гиперактивностью</a:t>
            </a:r>
            <a:r>
              <a:rPr lang="ru-RU" sz="3200" dirty="0"/>
              <a:t> (СДВГ) – это точное определение, характеризующее </a:t>
            </a:r>
            <a:r>
              <a:rPr lang="ru-RU" sz="3200" dirty="0" err="1"/>
              <a:t>гиперактивного</a:t>
            </a:r>
            <a:r>
              <a:rPr lang="ru-RU" sz="3200" dirty="0"/>
              <a:t> ребёнка, появилось в 1987г. Появление такого синдрома определяется тремя основными критериями (</a:t>
            </a:r>
            <a:r>
              <a:rPr lang="ru-RU" sz="3200" dirty="0" err="1"/>
              <a:t>симптомокомплексами</a:t>
            </a:r>
            <a:r>
              <a:rPr lang="ru-RU" sz="3200" dirty="0"/>
              <a:t>). Это невнимательность, </a:t>
            </a:r>
            <a:r>
              <a:rPr lang="ru-RU" sz="3200" dirty="0" err="1"/>
              <a:t>гиперактивность</a:t>
            </a:r>
            <a:r>
              <a:rPr lang="ru-RU" sz="3200" dirty="0"/>
              <a:t> и импульсивность.</a:t>
            </a:r>
          </a:p>
        </p:txBody>
      </p:sp>
    </p:spTree>
    <p:extLst>
      <p:ext uri="{BB962C8B-B14F-4D97-AF65-F5344CB8AC3E}">
        <p14:creationId xmlns:p14="http://schemas.microsoft.com/office/powerpoint/2010/main" val="97164300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8466"/>
            <a:ext cx="8208912" cy="1938992"/>
          </a:xfr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ГИПЕРАКТИВНОСТИ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57883"/>
            <a:ext cx="7272808" cy="4051437"/>
          </a:xfrm>
        </p:spPr>
        <p:txBody>
          <a:bodyPr>
            <a:normAutofit/>
          </a:bodyPr>
          <a:lstStyle/>
          <a:p>
            <a:pPr marL="914400" indent="-914400">
              <a:buClrTx/>
              <a:buFont typeface="+mj-lt"/>
              <a:buAutoNum type="arabicPeriod"/>
            </a:pPr>
            <a:r>
              <a:rPr lang="ru-RU" sz="5400" dirty="0" smtClean="0"/>
              <a:t>Наследственно-органические</a:t>
            </a:r>
          </a:p>
          <a:p>
            <a:pPr marL="914400" indent="-914400">
              <a:buClrTx/>
              <a:buFont typeface="+mj-lt"/>
              <a:buAutoNum type="arabicPeriod"/>
            </a:pPr>
            <a:r>
              <a:rPr lang="ru-RU" sz="5400" dirty="0" smtClean="0"/>
              <a:t>Социально-бытовые</a:t>
            </a:r>
          </a:p>
          <a:p>
            <a:pPr marL="914400" indent="-914400">
              <a:buClrTx/>
              <a:buFont typeface="+mj-lt"/>
              <a:buAutoNum type="arabicPeriod"/>
            </a:pPr>
            <a:r>
              <a:rPr lang="ru-RU" sz="5400" dirty="0" smtClean="0"/>
              <a:t>Ситуативные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4338778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76244"/>
            <a:ext cx="7125113" cy="1323439"/>
          </a:xfrm>
        </p:spPr>
        <p:txBody>
          <a:bodyPr>
            <a:spAutoFit/>
          </a:bodyPr>
          <a:lstStyle/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путей помощи</a:t>
            </a:r>
            <a:b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(средства коррекции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+mj-lt"/>
              <a:buAutoNum type="arabicPeriod"/>
            </a:pPr>
            <a:r>
              <a:rPr lang="ru-RU" sz="4400" dirty="0" smtClean="0"/>
              <a:t>Тренировка </a:t>
            </a:r>
            <a:r>
              <a:rPr lang="ru-RU" sz="4400" dirty="0"/>
              <a:t>устойчивого </a:t>
            </a:r>
            <a:r>
              <a:rPr lang="ru-RU" sz="4400" dirty="0" smtClean="0"/>
              <a:t>внимания</a:t>
            </a:r>
          </a:p>
          <a:p>
            <a:pPr>
              <a:buClrTx/>
              <a:buFont typeface="+mj-lt"/>
              <a:buAutoNum type="arabicPeriod"/>
            </a:pPr>
            <a:r>
              <a:rPr lang="ru-RU" sz="4400" dirty="0" smtClean="0"/>
              <a:t>Организация </a:t>
            </a:r>
            <a:r>
              <a:rPr lang="ru-RU" sz="4400" dirty="0"/>
              <a:t>двигательной </a:t>
            </a:r>
            <a:r>
              <a:rPr lang="ru-RU" sz="4400" dirty="0" smtClean="0"/>
              <a:t>активности</a:t>
            </a:r>
          </a:p>
          <a:p>
            <a:pPr>
              <a:buClrTx/>
              <a:buFont typeface="+mj-lt"/>
              <a:buAutoNum type="arabicPeriod"/>
            </a:pPr>
            <a:r>
              <a:rPr lang="ru-RU" sz="4400" dirty="0" smtClean="0"/>
              <a:t>Мышечная </a:t>
            </a:r>
            <a:r>
              <a:rPr lang="ru-RU" sz="4400" dirty="0"/>
              <a:t>релаксация</a:t>
            </a:r>
          </a:p>
        </p:txBody>
      </p:sp>
    </p:spTree>
    <p:extLst>
      <p:ext uri="{BB962C8B-B14F-4D97-AF65-F5344CB8AC3E}">
        <p14:creationId xmlns:p14="http://schemas.microsoft.com/office/powerpoint/2010/main" val="203444200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599353"/>
            <a:ext cx="7125113" cy="1077218"/>
          </a:xfrm>
        </p:spPr>
        <p:txBody>
          <a:bodyPr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план коррекционных занятий в старшей и подготовительной группах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43687"/>
              </p:ext>
            </p:extLst>
          </p:nvPr>
        </p:nvGraphicFramePr>
        <p:xfrm>
          <a:off x="611560" y="2132856"/>
          <a:ext cx="7200798" cy="424594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08312"/>
                <a:gridCol w="2196243"/>
                <a:gridCol w="2196243"/>
              </a:tblGrid>
              <a:tr h="9541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/>
                      </a:pPr>
                      <a:r>
                        <a:rPr lang="ru-RU" sz="2400" b="0" dirty="0">
                          <a:effectLst/>
                        </a:rPr>
                        <a:t> 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Количество занятий в месяц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Всего за учебный год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705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Старшая группа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1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Коррекция </a:t>
                      </a:r>
                      <a:r>
                        <a:rPr lang="ru-RU" sz="2400" b="0" dirty="0" err="1">
                          <a:effectLst/>
                        </a:rPr>
                        <a:t>гиперактивности</a:t>
                      </a:r>
                      <a:r>
                        <a:rPr lang="ru-RU" sz="2400" b="0" dirty="0">
                          <a:effectLst/>
                        </a:rPr>
                        <a:t> у детей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5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15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705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Подготовительная группа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1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Коррекция </a:t>
                      </a:r>
                      <a:r>
                        <a:rPr lang="ru-RU" sz="2400" b="0" dirty="0" err="1">
                          <a:effectLst/>
                        </a:rPr>
                        <a:t>гиперактивности</a:t>
                      </a:r>
                      <a:r>
                        <a:rPr lang="ru-RU" sz="2400" b="0" dirty="0">
                          <a:effectLst/>
                        </a:rPr>
                        <a:t> у детей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2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15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3135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21959"/>
            <a:ext cx="6984776" cy="4893647"/>
          </a:xfrm>
        </p:spPr>
        <p:txBody>
          <a:bodyPr wrap="square">
            <a:spAutoFit/>
          </a:bodyPr>
          <a:lstStyle/>
          <a:p>
            <a:r>
              <a:rPr lang="ru-RU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Гибкое чередование и комбинирование стратегий, методов и приёмов взрослого в зависимости от меняющегося поведения ребёнка и от конкретных внешних обстоятельств</a:t>
            </a:r>
          </a:p>
        </p:txBody>
      </p:sp>
    </p:spTree>
    <p:extLst>
      <p:ext uri="{BB962C8B-B14F-4D97-AF65-F5344CB8AC3E}">
        <p14:creationId xmlns:p14="http://schemas.microsoft.com/office/powerpoint/2010/main" val="178690552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27720"/>
            <a:ext cx="7125113" cy="923330"/>
          </a:xfrm>
        </p:spPr>
        <p:txBody>
          <a:bodyPr>
            <a:spAutoFit/>
          </a:bodyPr>
          <a:lstStyle/>
          <a:p>
            <a:pPr algn="ctr"/>
            <a:r>
              <a:rPr lang="ru-RU" sz="5400" b="1" i="1" dirty="0"/>
              <a:t>Задачи: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7848872" cy="5050613"/>
          </a:xfrm>
        </p:spPr>
        <p:txBody>
          <a:bodyPr>
            <a:spAutoFit/>
          </a:bodyPr>
          <a:lstStyle/>
          <a:p>
            <a:pPr lvl="0">
              <a:buClrTx/>
              <a:buFont typeface="Wingdings" pitchFamily="2" charset="2"/>
              <a:buChar char="Ø"/>
            </a:pPr>
            <a:r>
              <a:rPr lang="ru-RU" sz="3200" b="1" i="1" dirty="0"/>
              <a:t>развитие навыков общения, регуляция социальных отношений детей;</a:t>
            </a:r>
            <a:endParaRPr lang="ru-RU" sz="3200" dirty="0"/>
          </a:p>
          <a:p>
            <a:pPr lvl="0">
              <a:buClrTx/>
              <a:buFont typeface="Wingdings" pitchFamily="2" charset="2"/>
              <a:buChar char="Ø"/>
            </a:pPr>
            <a:r>
              <a:rPr lang="ru-RU" sz="3200" b="1" i="1" dirty="0"/>
              <a:t>снятие напряжения и тревожности этих детей;</a:t>
            </a:r>
            <a:endParaRPr lang="ru-RU" sz="3200" dirty="0"/>
          </a:p>
          <a:p>
            <a:pPr lvl="0">
              <a:buClrTx/>
              <a:buFont typeface="Wingdings" pitchFamily="2" charset="2"/>
              <a:buChar char="Ø"/>
            </a:pPr>
            <a:r>
              <a:rPr lang="ru-RU" sz="3200" b="1" i="1" dirty="0"/>
              <a:t>профилактика нежелательных негативных тенденций в поведении ребёнка;</a:t>
            </a:r>
            <a:endParaRPr lang="ru-RU" sz="3200" dirty="0"/>
          </a:p>
          <a:p>
            <a:pPr lvl="0">
              <a:buClrTx/>
              <a:buFont typeface="Wingdings" pitchFamily="2" charset="2"/>
              <a:buChar char="Ø"/>
            </a:pPr>
            <a:r>
              <a:rPr lang="ru-RU" sz="3200" b="1" i="1" dirty="0"/>
              <a:t>развитие и обогащение навыков адекватного поведения.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654229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125113" cy="1754326"/>
          </a:xfrm>
        </p:spPr>
        <p:txBody>
          <a:bodyPr>
            <a:spAutoFit/>
          </a:bodyPr>
          <a:lstStyle/>
          <a:p>
            <a:pPr algn="ctr"/>
            <a:r>
              <a:rPr lang="ru-RU" sz="5400" b="1" i="1" dirty="0"/>
              <a:t>Занятие состоит из 4-х частей: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92896"/>
            <a:ext cx="7272808" cy="3425553"/>
          </a:xfrm>
        </p:spPr>
        <p:txBody>
          <a:bodyPr wrap="square">
            <a:spAutoFit/>
          </a:bodyPr>
          <a:lstStyle/>
          <a:p>
            <a:pPr lvl="0">
              <a:buClrTx/>
              <a:buFont typeface="Wingdings" pitchFamily="2" charset="2"/>
              <a:buChar char="Ø"/>
            </a:pPr>
            <a:r>
              <a:rPr lang="ru-RU" sz="3600" b="1" i="1" dirty="0"/>
              <a:t>Тренировка устойчивого внимания;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ru-RU" sz="3600" b="1" i="1" dirty="0"/>
              <a:t>Двигательная активность;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ru-RU" sz="3600" b="1" i="1" dirty="0"/>
              <a:t>Релаксация;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ru-RU" sz="3600" b="1" i="1" dirty="0"/>
              <a:t>Социальная адаптация.</a:t>
            </a:r>
          </a:p>
        </p:txBody>
      </p:sp>
    </p:spTree>
    <p:extLst>
      <p:ext uri="{BB962C8B-B14F-4D97-AF65-F5344CB8AC3E}">
        <p14:creationId xmlns:p14="http://schemas.microsoft.com/office/powerpoint/2010/main" val="1836828791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Winter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231</TotalTime>
  <Words>494</Words>
  <Application>Microsoft Office PowerPoint</Application>
  <PresentationFormat>Экран (4:3)</PresentationFormat>
  <Paragraphs>264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Winter</vt:lpstr>
      <vt:lpstr>Роль ИГРОТЕРАПИИ при снятии гиперактивности у детей дошкольного возраста в работе по развитию речи</vt:lpstr>
      <vt:lpstr>Презентация PowerPoint</vt:lpstr>
      <vt:lpstr>Презентация PowerPoint</vt:lpstr>
      <vt:lpstr>ПРИЧИНЫ ГИПЕРАКТИВНОСТИ</vt:lpstr>
      <vt:lpstr>Определение путей помощи (средства коррекции)</vt:lpstr>
      <vt:lpstr>Учебный план коррекционных занятий в старшей и подготовительной группах</vt:lpstr>
      <vt:lpstr>Цель: Гибкое чередование и комбинирование стратегий, методов и приёмов взрослого в зависимости от меняющегося поведения ребёнка и от конкретных внешних обстоятельств</vt:lpstr>
      <vt:lpstr>Задачи:</vt:lpstr>
      <vt:lpstr>Занятие состоит из 4-х частей:</vt:lpstr>
      <vt:lpstr>ТРЕНИРОВКА УСТОЙЧИВОГО ВНИМАНИЯ</vt:lpstr>
      <vt:lpstr>ДВИГАТЕЛЬНАЯ АКТИВНОСТЬ</vt:lpstr>
      <vt:lpstr>РЕЛАКСАЦИЯ</vt:lpstr>
      <vt:lpstr>СОЦИАЛЬНАЯ АДАПТАЦИЯ</vt:lpstr>
      <vt:lpstr>Мониторинг работы по теме "Гиперактивные дети. Игротерапия" Подготовительная группа, 2014/2015 уч.г.</vt:lpstr>
      <vt:lpstr>Диаграмма результатов по теме "Гиперактивные дети. Игротерапия" Подготовительная группа, 2014/2015 уч.г.</vt:lpstr>
      <vt:lpstr>Больше любви и доброты в общении с ребёнком, больше веры в его силы, больше терпения и выдержки.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игротерапии при снятии гиперактивности у детей дошкольного возраста в работе по развитию речи</dc:title>
  <dc:creator>Либер</dc:creator>
  <cp:lastModifiedBy>Microsoft</cp:lastModifiedBy>
  <cp:revision>36</cp:revision>
  <dcterms:created xsi:type="dcterms:W3CDTF">2012-04-11T05:30:20Z</dcterms:created>
  <dcterms:modified xsi:type="dcterms:W3CDTF">2016-03-03T10:28:28Z</dcterms:modified>
</cp:coreProperties>
</file>