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57" r:id="rId7"/>
    <p:sldId id="264" r:id="rId8"/>
    <p:sldId id="265" r:id="rId9"/>
    <p:sldId id="256"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392"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88610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379490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94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363894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212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231989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37090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341309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199188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F3062C-DE12-40FD-8717-9076526607B6}"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107903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AF3062C-DE12-40FD-8717-9076526607B6}" type="datetimeFigureOut">
              <a:rPr lang="ru-RU" smtClean="0"/>
              <a:t>20.04.2022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167757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F3062C-DE12-40FD-8717-9076526607B6}" type="datetimeFigureOut">
              <a:rPr lang="ru-RU" smtClean="0"/>
              <a:t>20.04.2022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21435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AF3062C-DE12-40FD-8717-9076526607B6}" type="datetimeFigureOut">
              <a:rPr lang="ru-RU" smtClean="0"/>
              <a:t>20.04.2022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85738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3062C-DE12-40FD-8717-9076526607B6}" type="datetimeFigureOut">
              <a:rPr lang="ru-RU" smtClean="0"/>
              <a:t>20.04.2022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373716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F3062C-DE12-40FD-8717-9076526607B6}" type="datetimeFigureOut">
              <a:rPr lang="ru-RU" smtClean="0"/>
              <a:t>20.04.2022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56993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F3062C-DE12-40FD-8717-9076526607B6}" type="datetimeFigureOut">
              <a:rPr lang="ru-RU" smtClean="0"/>
              <a:t>20.04.2022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4D4E12-3CE4-40C9-BD0B-988A5C17E988}" type="slidenum">
              <a:rPr lang="ru-RU" smtClean="0"/>
              <a:t>‹#›</a:t>
            </a:fld>
            <a:endParaRPr lang="ru-RU"/>
          </a:p>
        </p:txBody>
      </p:sp>
    </p:spTree>
    <p:extLst>
      <p:ext uri="{BB962C8B-B14F-4D97-AF65-F5344CB8AC3E}">
        <p14:creationId xmlns:p14="http://schemas.microsoft.com/office/powerpoint/2010/main" val="37578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F3062C-DE12-40FD-8717-9076526607B6}" type="datetimeFigureOut">
              <a:rPr lang="ru-RU" smtClean="0"/>
              <a:t>20.04.2022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4D4E12-3CE4-40C9-BD0B-988A5C17E988}" type="slidenum">
              <a:rPr lang="ru-RU" smtClean="0"/>
              <a:t>‹#›</a:t>
            </a:fld>
            <a:endParaRPr lang="ru-RU"/>
          </a:p>
        </p:txBody>
      </p:sp>
    </p:spTree>
    <p:extLst>
      <p:ext uri="{BB962C8B-B14F-4D97-AF65-F5344CB8AC3E}">
        <p14:creationId xmlns:p14="http://schemas.microsoft.com/office/powerpoint/2010/main" val="329450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volok-dou10.edumsko.ru/uploads/1100/1014/section/49089/_339rjGUkFoH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157146" y="148024"/>
            <a:ext cx="2818066" cy="3509575"/>
          </a:xfrm>
          <a:prstGeom prst="rect">
            <a:avLst/>
          </a:prstGeom>
          <a:noFill/>
          <a:ln>
            <a:noFill/>
          </a:ln>
        </p:spPr>
      </p:pic>
      <p:sp>
        <p:nvSpPr>
          <p:cNvPr id="2" name="Прямоугольник 1"/>
          <p:cNvSpPr/>
          <p:nvPr/>
        </p:nvSpPr>
        <p:spPr>
          <a:xfrm>
            <a:off x="2838734" y="148025"/>
            <a:ext cx="9204877" cy="3293209"/>
          </a:xfrm>
          <a:prstGeom prst="rect">
            <a:avLst/>
          </a:prstGeom>
        </p:spPr>
        <p:txBody>
          <a:bodyPr wrap="square">
            <a:spAutoFit/>
          </a:bodyPr>
          <a:lstStyle/>
          <a:p>
            <a:pPr marL="180340" algn="ctr">
              <a:spcAft>
                <a:spcPts val="0"/>
              </a:spcAft>
            </a:pPr>
            <a:r>
              <a:rPr lang="ru-RU" sz="16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Консультации для родителей по пожарной безопасности</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algn="r">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Подготовила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 Сергеева Г.Н.</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algn="ctr">
              <a:spcAft>
                <a:spcPts val="0"/>
              </a:spcAft>
            </a:pPr>
            <a:r>
              <a:rPr lang="ru-RU" sz="16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Расскажите детям о пожарной безопасности</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секрет, что пожары чаще всего происходят от беспечного отношения к огню самих людей. Значительная часть пожаров происходит в жилье. Здесь гибель и травматизм людей от дыма и огня составляет 9 случаев из 10. По данным Центра пожарной статистики в России при пожарах среди 1 миллиона потерпевших погибает более 100 человек.</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Основными причинами пожаров в быту являются: неосторожное обращение с огнем при курении и приготовлении пищи, использование электробытовых приборов, теле-, видео- и аудиотехники, не адаптированной к отечественной электросети или неисправных, проведение электросварочных работ при ремонтных работах в квартирах, детские шалости с огнем: </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spcAft>
                <a:spcPts val="0"/>
              </a:spcAft>
            </a:pPr>
            <a:r>
              <a:rPr lang="ru-RU" sz="16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Пожарная безопасность в квартире:</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 балуйся дома со спичками и зажигалками. Это одна из причин пожаров. </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368490" y="3738282"/>
            <a:ext cx="8911988" cy="2523768"/>
          </a:xfrm>
          <a:prstGeom prst="rect">
            <a:avLst/>
          </a:prstGeom>
        </p:spPr>
        <p:txBody>
          <a:bodyPr wrap="square">
            <a:spAutoFit/>
          </a:bodyPr>
          <a:lstStyle/>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 оставляй без присмотра включенные электроприборы, особенно утюги, обогреватели, телевизор, светильники и др. Уходя из дома, не забудь их выключить. </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 суши белье над плитой. Оно может загореться. </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 забывай выключить газовую плиту. Если почувствовал запах газа, не зажигай спичек и не включай свет. Срочно проветри квартиру. </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466090" indent="-285750" algn="just">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Ни в коем случае не зажигай фейерверки, свечи или бенгальские огни дома без взрослых. </a:t>
            </a:r>
          </a:p>
          <a:p>
            <a:r>
              <a:rPr lang="ru-RU" sz="1600" dirty="0">
                <a:latin typeface="Times New Roman" panose="02020603050405020304" pitchFamily="18" charset="0"/>
                <a:cs typeface="Times New Roman" panose="02020603050405020304" pitchFamily="18" charset="0"/>
              </a:rPr>
              <a:t>- Если пожар все-таки начался, немедленно выбегай из леса. Старайся бежать в ту сторону, откуда дует ветер. </a:t>
            </a:r>
          </a:p>
          <a:p>
            <a:r>
              <a:rPr lang="ru-RU" sz="1600" dirty="0">
                <a:latin typeface="Times New Roman" panose="02020603050405020304" pitchFamily="18" charset="0"/>
                <a:cs typeface="Times New Roman" panose="02020603050405020304" pitchFamily="18" charset="0"/>
              </a:rPr>
              <a:t>- Выйдя из леса, обязательно сообщи о пожаре взрослым. </a:t>
            </a:r>
          </a:p>
          <a:p>
            <a:pPr marL="466090" indent="-285750" algn="just">
              <a:spcAft>
                <a:spcPts val="0"/>
              </a:spcAft>
              <a:buFontTx/>
              <a:buChar char="-"/>
            </a:pPr>
            <a:endPar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descr="https://volok-dou10.edumsko.ru/uploads/1100/1014/section/49089/tntyy6oLMh6W_800x600_AybP2us9.jpg"/>
          <p:cNvPicPr/>
          <p:nvPr/>
        </p:nvPicPr>
        <p:blipFill>
          <a:blip r:embed="rId3">
            <a:extLst>
              <a:ext uri="{28A0092B-C50C-407E-A947-70E740481C1C}">
                <a14:useLocalDpi xmlns:a14="http://schemas.microsoft.com/office/drawing/2010/main" val="0"/>
              </a:ext>
            </a:extLst>
          </a:blip>
          <a:srcRect/>
          <a:stretch>
            <a:fillRect/>
          </a:stretch>
        </p:blipFill>
        <p:spPr bwMode="auto">
          <a:xfrm>
            <a:off x="9621672" y="3480179"/>
            <a:ext cx="2421940" cy="3192828"/>
          </a:xfrm>
          <a:prstGeom prst="rect">
            <a:avLst/>
          </a:prstGeom>
          <a:noFill/>
          <a:ln>
            <a:noFill/>
          </a:ln>
        </p:spPr>
      </p:pic>
    </p:spTree>
    <p:extLst>
      <p:ext uri="{BB962C8B-B14F-4D97-AF65-F5344CB8AC3E}">
        <p14:creationId xmlns:p14="http://schemas.microsoft.com/office/powerpoint/2010/main" val="377704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1833" y="29024"/>
            <a:ext cx="9436344" cy="3785652"/>
          </a:xfrm>
          <a:prstGeom prst="rect">
            <a:avLst/>
          </a:prstGeom>
        </p:spPr>
        <p:txBody>
          <a:bodyPr wrap="square">
            <a:spAutoFit/>
          </a:bodyPr>
          <a:lstStyle/>
          <a:p>
            <a:pPr marL="180340" algn="just">
              <a:spcAft>
                <a:spcPts val="0"/>
              </a:spcAft>
            </a:pPr>
            <a:r>
              <a:rPr lang="ru-RU" sz="1600" b="1" u="sng" dirty="0">
                <a:solidFill>
                  <a:srgbClr val="000000"/>
                </a:solidFill>
                <a:latin typeface="Times New Roman" panose="02020603050405020304" pitchFamily="18" charset="0"/>
                <a:ea typeface="Times New Roman" panose="02020603050405020304" pitchFamily="18" charset="0"/>
              </a:rPr>
              <a:t>Если начался пожар, а взрослых дома нет, поступай так:</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Если огонь небольшой, можно попробовать сразу же затушить его, набросив на него плотную ткань или одеяло, заливая водой или засыпая песком. </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Если огонь сразу не погас, немедленно убегай из дома в безопасное место. И только после этого позвони в пожарную охрану по телефону «01» или попроси об этом соседей. </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Если не можешь убежать из горящей квартиры, сразу же позвони по телефону «01» и сообщи пожарным точный адрес и номер своей квартиры. После этого зови из окна на помощь соседей и прохожих. </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При пожаре дым гораздо опаснее огня. Большинство людей при пожаре гибнут от дыма. Если чувствуешь, что задыхаешься, опустись на корточки или продвигайся к выходу ползком - внизу дыма меньше. </a:t>
            </a:r>
            <a:endParaRPr lang="ru-RU" sz="1600" dirty="0" smtClean="0">
              <a:effectLst/>
              <a:latin typeface="Times New Roman" panose="02020603050405020304" pitchFamily="18" charset="0"/>
              <a:ea typeface="Times New Roman" panose="02020603050405020304" pitchFamily="18" charset="0"/>
            </a:endParaRPr>
          </a:p>
          <a:p>
            <a:pPr marL="180340" algn="just"/>
            <a:r>
              <a:rPr lang="ru-RU" sz="1600" dirty="0">
                <a:solidFill>
                  <a:srgbClr val="000000"/>
                </a:solidFill>
                <a:latin typeface="Times New Roman" panose="02020603050405020304" pitchFamily="18" charset="0"/>
                <a:ea typeface="Times New Roman" panose="02020603050405020304" pitchFamily="18" charset="0"/>
              </a:rPr>
              <a:t>- Если в помещение проник дым, надо смочить водой одежду, покрыть голову </a:t>
            </a:r>
            <a:r>
              <a:rPr lang="ru-RU" sz="1600" dirty="0" smtClean="0">
                <a:solidFill>
                  <a:srgbClr val="000000"/>
                </a:solidFill>
                <a:latin typeface="Times New Roman" panose="02020603050405020304" pitchFamily="18" charset="0"/>
                <a:ea typeface="Times New Roman" panose="02020603050405020304" pitchFamily="18" charset="0"/>
              </a:rPr>
              <a:t>мокрой салфеткой</a:t>
            </a:r>
            <a:r>
              <a:rPr lang="ru-RU" sz="1600" dirty="0" smtClean="0">
                <a:solidFill>
                  <a:srgbClr val="000000"/>
                </a:solidFill>
                <a:latin typeface="Times New Roman" panose="02020603050405020304" pitchFamily="18" charset="0"/>
                <a:ea typeface="Times New Roman" panose="02020603050405020304" pitchFamily="18" charset="0"/>
              </a:rPr>
              <a:t> и выходить, пригнувшись или ползком. - Обязательно закрой форточку и дверь в комнате, где начался пожар. Закрытая дверь может не только задержать проникновение дыма, но иногда и погасить огонь. </a:t>
            </a:r>
            <a:endParaRPr lang="ru-RU" sz="1600" dirty="0" smtClean="0">
              <a:effectLst/>
              <a:latin typeface="Times New Roman" panose="02020603050405020304" pitchFamily="18" charset="0"/>
              <a:ea typeface="Times New Roman" panose="02020603050405020304" pitchFamily="18" charset="0"/>
            </a:endParaRPr>
          </a:p>
          <a:p>
            <a:pPr marL="180340" algn="just"/>
            <a:endParaRPr lang="ru-RU" sz="1600" dirty="0" smtClean="0">
              <a:effectLst/>
              <a:latin typeface="Times New Roman" panose="02020603050405020304" pitchFamily="18" charset="0"/>
              <a:ea typeface="Times New Roman" panose="02020603050405020304" pitchFamily="18" charset="0"/>
            </a:endParaRPr>
          </a:p>
        </p:txBody>
      </p:sp>
      <p:pic>
        <p:nvPicPr>
          <p:cNvPr id="3" name="Рисунок 2" descr="https://volok-dou10.edumsko.ru/uploads/1100/1014/section/49089/OQ8OWoTNy_4d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204718" y="110911"/>
            <a:ext cx="2317115" cy="3244215"/>
          </a:xfrm>
          <a:prstGeom prst="rect">
            <a:avLst/>
          </a:prstGeom>
          <a:noFill/>
          <a:ln>
            <a:noFill/>
          </a:ln>
        </p:spPr>
      </p:pic>
      <p:sp>
        <p:nvSpPr>
          <p:cNvPr id="4" name="Прямоугольник 3"/>
          <p:cNvSpPr/>
          <p:nvPr/>
        </p:nvSpPr>
        <p:spPr>
          <a:xfrm>
            <a:off x="204717" y="3437013"/>
            <a:ext cx="9444249" cy="1323439"/>
          </a:xfrm>
          <a:prstGeom prst="rect">
            <a:avLst/>
          </a:prstGeom>
        </p:spPr>
        <p:txBody>
          <a:bodyPr wrap="square">
            <a:spAutoFit/>
          </a:bodyPr>
          <a:lstStyle/>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 Наполни водой ванну, ведра, тазы. Можешь облить водой двери и пол. </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 При пожаре в подъезде никогда не садись в лифт. Он может отключиться, и ты задохнешься. </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 Когда приедут пожарные, во всем их слушайся и не бойся. Они лучше знают, как тебя спасти. </a:t>
            </a:r>
            <a:endParaRPr lang="ru-RU" sz="1600" dirty="0" smtClean="0">
              <a:effectLst/>
              <a:latin typeface="Times New Roman" panose="02020603050405020304" pitchFamily="18" charset="0"/>
              <a:ea typeface="Times New Roman" panose="02020603050405020304" pitchFamily="18" charset="0"/>
            </a:endParaRPr>
          </a:p>
          <a:p>
            <a:r>
              <a:rPr lang="ru-RU" sz="1600" dirty="0" smtClean="0">
                <a:solidFill>
                  <a:srgbClr val="000000"/>
                </a:solidFill>
                <a:latin typeface="Times New Roman" panose="02020603050405020304" pitchFamily="18" charset="0"/>
                <a:ea typeface="Times New Roman" panose="02020603050405020304" pitchFamily="18" charset="0"/>
              </a:rPr>
              <a:t>- Запомните самое главное правило не только при пожаре, но и при любой другой опасности: </a:t>
            </a:r>
            <a:r>
              <a:rPr lang="ru-RU" sz="1600" b="1" dirty="0" smtClean="0">
                <a:solidFill>
                  <a:srgbClr val="000000"/>
                </a:solidFill>
                <a:latin typeface="Times New Roman" panose="02020603050405020304" pitchFamily="18" charset="0"/>
                <a:ea typeface="Times New Roman" panose="02020603050405020304" pitchFamily="18" charset="0"/>
              </a:rPr>
              <a:t>«Не поддавайтесь панике и не теряйте самообладания!»</a:t>
            </a:r>
            <a:r>
              <a:rPr lang="ru-RU" sz="1600" dirty="0" smtClean="0">
                <a:effectLst/>
                <a:latin typeface="Times New Roman" panose="02020603050405020304" pitchFamily="18" charset="0"/>
                <a:ea typeface="Times New Roman" panose="02020603050405020304" pitchFamily="18" charset="0"/>
              </a:rPr>
              <a:t> </a:t>
            </a:r>
            <a:endParaRPr lang="ru-RU" sz="1600" dirty="0"/>
          </a:p>
        </p:txBody>
      </p:sp>
      <p:pic>
        <p:nvPicPr>
          <p:cNvPr id="5" name="Рисунок 4" descr="https://volok-dou10.edumsko.ru/uploads/1100/1014/section/49089/1b3CziZTt0Rt_800x600_AybP2us9.jpg"/>
          <p:cNvPicPr/>
          <p:nvPr/>
        </p:nvPicPr>
        <p:blipFill>
          <a:blip r:embed="rId3">
            <a:extLst>
              <a:ext uri="{28A0092B-C50C-407E-A947-70E740481C1C}">
                <a14:useLocalDpi xmlns:a14="http://schemas.microsoft.com/office/drawing/2010/main" val="0"/>
              </a:ext>
            </a:extLst>
          </a:blip>
          <a:srcRect/>
          <a:stretch>
            <a:fillRect/>
          </a:stretch>
        </p:blipFill>
        <p:spPr bwMode="auto">
          <a:xfrm>
            <a:off x="9376012" y="3527231"/>
            <a:ext cx="2582165" cy="3235073"/>
          </a:xfrm>
          <a:prstGeom prst="rect">
            <a:avLst/>
          </a:prstGeom>
          <a:noFill/>
          <a:ln>
            <a:noFill/>
          </a:ln>
        </p:spPr>
      </p:pic>
      <p:sp>
        <p:nvSpPr>
          <p:cNvPr id="6" name="Прямоугольник 5"/>
          <p:cNvSpPr/>
          <p:nvPr/>
        </p:nvSpPr>
        <p:spPr>
          <a:xfrm>
            <a:off x="204718" y="4653448"/>
            <a:ext cx="8898339" cy="2308324"/>
          </a:xfrm>
          <a:prstGeom prst="rect">
            <a:avLst/>
          </a:prstGeom>
        </p:spPr>
        <p:txBody>
          <a:bodyPr wrap="square">
            <a:spAutoFit/>
          </a:bodyPr>
          <a:lstStyle/>
          <a:p>
            <a:pPr marL="180340" algn="just">
              <a:spcAft>
                <a:spcPts val="0"/>
              </a:spcAft>
            </a:pPr>
            <a:r>
              <a:rPr lang="ru-RU" sz="1600" b="1" u="sng" dirty="0">
                <a:solidFill>
                  <a:srgbClr val="000000"/>
                </a:solidFill>
                <a:latin typeface="Times New Roman" panose="02020603050405020304" pitchFamily="18" charset="0"/>
                <a:ea typeface="Times New Roman" panose="02020603050405020304" pitchFamily="18" charset="0"/>
              </a:rPr>
              <a:t>Опасные игры</a:t>
            </a:r>
            <a:endParaRPr lang="ru-RU" sz="1600" dirty="0">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Неосторожное, неумелое обращение с огнем, детские игры и шалость с огнем, огнеопасными предметами детей дошкольного и младшего школьного возраста – это причины пожаров в результате случайного нарушения правил пожарной безопасности.</a:t>
            </a:r>
            <a:endParaRPr lang="ru-RU" sz="1600" dirty="0">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Остается без комментариев тлеющая сигарета, зажженная спичка, конфорка газовой плиты или керосиновый примус (лампа, фонарь). Все они часть нашего быта. Необходимо постоянно помнить, что любой из этих источников способен воспламенить горючий материал, а дети, оставленные без присмотра взрослых, зачастую сами не подозревают, что обычные вещи таят в себе опасность.</a:t>
            </a:r>
            <a:endParaRPr lang="ru-RU"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292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0119" y="39145"/>
            <a:ext cx="9714363" cy="830997"/>
          </a:xfrm>
          <a:prstGeom prst="rect">
            <a:avLst/>
          </a:prstGeom>
        </p:spPr>
        <p:txBody>
          <a:bodyPr wrap="square">
            <a:spAutoFit/>
          </a:bodyPr>
          <a:lstStyle/>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В </a:t>
            </a:r>
            <a:r>
              <a:rPr lang="ru-RU" sz="1600" dirty="0">
                <a:solidFill>
                  <a:srgbClr val="000000"/>
                </a:solidFill>
                <a:latin typeface="Times New Roman" panose="02020603050405020304" pitchFamily="18" charset="0"/>
                <a:ea typeface="Times New Roman" panose="02020603050405020304" pitchFamily="18" charset="0"/>
              </a:rPr>
              <a:t>среднем ежегодно происходит до 5 тыс. пожаров, в огне гибнет около 250 человек. По причине детской шалости с огнем происходит до 150 пожаров. В огне погибает от 15 до 20 детей</a:t>
            </a:r>
            <a:r>
              <a:rPr lang="ru-RU" sz="1600" dirty="0" smtClean="0">
                <a:solidFill>
                  <a:srgbClr val="000000"/>
                </a:solidFill>
                <a:latin typeface="Times New Roman" panose="02020603050405020304" pitchFamily="18" charset="0"/>
                <a:ea typeface="Times New Roman" panose="02020603050405020304" pitchFamily="18" charset="0"/>
              </a:rPr>
              <a:t>.</a:t>
            </a:r>
            <a:r>
              <a:rPr lang="ru-RU" sz="1600" dirty="0" smtClean="0">
                <a:solidFill>
                  <a:srgbClr val="000000"/>
                </a:solidFill>
                <a:latin typeface="Times New Roman" panose="02020603050405020304" pitchFamily="18" charset="0"/>
                <a:ea typeface="Times New Roman" panose="02020603050405020304" pitchFamily="18" charset="0"/>
              </a:rPr>
              <a:t> Почему это происходит? Ответ прост - в недостаточном обучении наших с вами детей правилам пожарной безопасности. </a:t>
            </a:r>
            <a:endParaRPr lang="ru-RU" sz="1600"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320118" y="826898"/>
            <a:ext cx="9714363" cy="2831544"/>
          </a:xfrm>
          <a:prstGeom prst="rect">
            <a:avLst/>
          </a:prstGeom>
        </p:spPr>
        <p:txBody>
          <a:bodyPr wrap="square">
            <a:spAutoFit/>
          </a:bodyPr>
          <a:lstStyle/>
          <a:p>
            <a:pPr marL="180340" algn="just"/>
            <a:r>
              <a:rPr lang="ru-RU" sz="1600" dirty="0" smtClean="0">
                <a:solidFill>
                  <a:srgbClr val="000000"/>
                </a:solidFill>
                <a:latin typeface="Times New Roman" panose="02020603050405020304" pitchFamily="18" charset="0"/>
                <a:ea typeface="Times New Roman" panose="02020603050405020304" pitchFamily="18" charset="0"/>
              </a:rPr>
              <a:t>Ведь обучение — это расширение знаний, знакомство с основными причинами возникновение пожаров, привитие элементарных навыков осторожного обращения с огнем и умение правильно действовать в случае возникновения пожара, соблюдение требований правил пожарной безопасности. </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Если мы этому не обучим детей, мы тем самым запланируем настоящие и будущие пожары из-за незнания элементарных правил пожарной безопасности. Соблюдение этих правил должно стать для детей таким же обязательным и естественным, как соблюдение санитарно-гигиенических правил. Помочь им в этом обязаны мы, взрослые. Поэтому детям необходимо разъяснять опасность игр и шалостей с огнем, правила предосторожности в обращении с электробытовыми приборами. Научить детей пользоваться первичными средствами пожаротушения (огнетушителями), вызывать на помощь пожарную охрану. Дети должны сознательно выполнять дома, в школе, на улице, в лесу требования правил пожарной безопасности.</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Обрести уверенность или постоянный страх за детей зависит от Вас</a:t>
            </a:r>
            <a:r>
              <a:rPr lang="ru-RU" dirty="0" smtClean="0">
                <a:solidFill>
                  <a:srgbClr val="000000"/>
                </a:solidFill>
                <a:latin typeface="Times New Roman" panose="02020603050405020304" pitchFamily="18" charset="0"/>
                <a:ea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descr="https://volok-dou10.edumsko.ru/uploads/1100/1014/section/49089/_rz3lfNPpLZu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9553433" y="3473152"/>
            <a:ext cx="2481050" cy="3325236"/>
          </a:xfrm>
          <a:prstGeom prst="rect">
            <a:avLst/>
          </a:prstGeom>
          <a:noFill/>
          <a:ln>
            <a:noFill/>
          </a:ln>
        </p:spPr>
      </p:pic>
      <p:pic>
        <p:nvPicPr>
          <p:cNvPr id="5" name="Рисунок 4" descr="https://volok-dou10.edumsko.ru/uploads/1100/1014/section/49089/P4caoYq1TpXF_800x600_AybP2us9.jpg"/>
          <p:cNvPicPr/>
          <p:nvPr/>
        </p:nvPicPr>
        <p:blipFill>
          <a:blip r:embed="rId3">
            <a:extLst>
              <a:ext uri="{28A0092B-C50C-407E-A947-70E740481C1C}">
                <a14:useLocalDpi xmlns:a14="http://schemas.microsoft.com/office/drawing/2010/main" val="0"/>
              </a:ext>
            </a:extLst>
          </a:blip>
          <a:srcRect/>
          <a:stretch>
            <a:fillRect/>
          </a:stretch>
        </p:blipFill>
        <p:spPr bwMode="auto">
          <a:xfrm>
            <a:off x="176001" y="32864"/>
            <a:ext cx="2317115" cy="3244215"/>
          </a:xfrm>
          <a:prstGeom prst="rect">
            <a:avLst/>
          </a:prstGeom>
          <a:noFill/>
          <a:ln>
            <a:noFill/>
          </a:ln>
        </p:spPr>
      </p:pic>
      <p:sp>
        <p:nvSpPr>
          <p:cNvPr id="6" name="Прямоугольник 5"/>
          <p:cNvSpPr/>
          <p:nvPr/>
        </p:nvSpPr>
        <p:spPr>
          <a:xfrm>
            <a:off x="176003" y="3612276"/>
            <a:ext cx="9377430" cy="3046988"/>
          </a:xfrm>
          <a:prstGeom prst="rect">
            <a:avLst/>
          </a:prstGeom>
        </p:spPr>
        <p:txBody>
          <a:bodyPr wrap="square">
            <a:spAutoFit/>
          </a:bodyPr>
          <a:lstStyle/>
          <a:p>
            <a:pPr marL="180340" algn="just">
              <a:spcAft>
                <a:spcPts val="0"/>
              </a:spcAft>
            </a:pPr>
            <a:r>
              <a:rPr lang="ru-RU" sz="1600" b="1" u="sng" dirty="0">
                <a:solidFill>
                  <a:srgbClr val="000000"/>
                </a:solidFill>
                <a:latin typeface="Times New Roman" panose="02020603050405020304" pitchFamily="18" charset="0"/>
                <a:ea typeface="Times New Roman" panose="02020603050405020304" pitchFamily="18" charset="0"/>
              </a:rPr>
              <a:t>Пиротехника</a:t>
            </a:r>
            <a:endParaRPr lang="ru-RU" sz="1600" dirty="0">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Любое пиротехническое изделие имеет потенциальную опасность возгорания или получения травмы. Поэтому безопасность при их применении в первую очередь зависит от человека.</a:t>
            </a:r>
            <a:endParaRPr lang="ru-RU" sz="1600" dirty="0">
              <a:latin typeface="Times New Roman" panose="02020603050405020304" pitchFamily="18" charset="0"/>
              <a:ea typeface="Times New Roman" panose="02020603050405020304" pitchFamily="18" charset="0"/>
            </a:endParaRPr>
          </a:p>
          <a:p>
            <a:pPr marL="180340" algn="just">
              <a:spcAft>
                <a:spcPts val="0"/>
              </a:spcAft>
            </a:pPr>
            <a:r>
              <a:rPr lang="ru-RU" sz="1600" b="1" dirty="0">
                <a:solidFill>
                  <a:srgbClr val="000000"/>
                </a:solidFill>
                <a:latin typeface="Times New Roman" panose="02020603050405020304" pitchFamily="18" charset="0"/>
                <a:ea typeface="Times New Roman" panose="02020603050405020304" pitchFamily="18" charset="0"/>
              </a:rPr>
              <a:t>ПОМНИТЕ! </a:t>
            </a:r>
            <a:r>
              <a:rPr lang="ru-RU" sz="1600" dirty="0">
                <a:solidFill>
                  <a:srgbClr val="000000"/>
                </a:solidFill>
                <a:latin typeface="Times New Roman" panose="02020603050405020304" pitchFamily="18" charset="0"/>
                <a:ea typeface="Times New Roman" panose="02020603050405020304" pitchFamily="18" charset="0"/>
              </a:rPr>
              <a:t>Промышленность </a:t>
            </a:r>
            <a:r>
              <a:rPr lang="ru-RU" sz="1600" b="1" dirty="0">
                <a:solidFill>
                  <a:srgbClr val="000000"/>
                </a:solidFill>
                <a:latin typeface="Times New Roman" panose="02020603050405020304" pitchFamily="18" charset="0"/>
                <a:ea typeface="Times New Roman" panose="02020603050405020304" pitchFamily="18" charset="0"/>
              </a:rPr>
              <a:t>НЕ ВЫПУСКАЕТ</a:t>
            </a:r>
            <a:r>
              <a:rPr lang="ru-RU" sz="1600" dirty="0">
                <a:solidFill>
                  <a:srgbClr val="000000"/>
                </a:solidFill>
                <a:latin typeface="Times New Roman" panose="02020603050405020304" pitchFamily="18" charset="0"/>
                <a:ea typeface="Times New Roman" panose="02020603050405020304" pitchFamily="18" charset="0"/>
              </a:rPr>
              <a:t> новогодние атрибуты полностью </a:t>
            </a:r>
            <a:r>
              <a:rPr lang="ru-RU" sz="1600" dirty="0" err="1">
                <a:solidFill>
                  <a:srgbClr val="000000"/>
                </a:solidFill>
                <a:latin typeface="Times New Roman" panose="02020603050405020304" pitchFamily="18" charset="0"/>
                <a:ea typeface="Times New Roman" panose="02020603050405020304" pitchFamily="18" charset="0"/>
              </a:rPr>
              <a:t>пожаро</a:t>
            </a:r>
            <a:r>
              <a:rPr lang="ru-RU" sz="1600" dirty="0">
                <a:solidFill>
                  <a:srgbClr val="000000"/>
                </a:solidFill>
                <a:latin typeface="Times New Roman" panose="02020603050405020304" pitchFamily="18" charset="0"/>
                <a:ea typeface="Times New Roman" panose="02020603050405020304" pitchFamily="18" charset="0"/>
              </a:rPr>
              <a:t> безопасными.</a:t>
            </a:r>
            <a:r>
              <a:rPr lang="ru-RU" sz="1600" dirty="0">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Анализ причин новогодних пожаров свидетельствует, что чаще всего они возникают от бенгальских огней и хлопушек с огневым эффектом, свечами и самодельными неисправными </a:t>
            </a:r>
            <a:r>
              <a:rPr lang="ru-RU" sz="1600" dirty="0" err="1">
                <a:solidFill>
                  <a:srgbClr val="000000"/>
                </a:solidFill>
                <a:latin typeface="Times New Roman" panose="02020603050405020304" pitchFamily="18" charset="0"/>
                <a:ea typeface="Times New Roman" panose="02020603050405020304" pitchFamily="18" charset="0"/>
              </a:rPr>
              <a:t>электрогирляндами</a:t>
            </a:r>
            <a:r>
              <a:rPr lang="ru-RU" sz="1600" dirty="0">
                <a:solidFill>
                  <a:srgbClr val="000000"/>
                </a:solidFill>
                <a:latin typeface="Times New Roman" panose="02020603050405020304" pitchFamily="18" charset="0"/>
                <a:ea typeface="Times New Roman" panose="02020603050405020304" pitchFamily="18" charset="0"/>
              </a:rPr>
              <a:t>, беззаботной шалостью детей с огнем.  </a:t>
            </a:r>
            <a:endParaRPr lang="ru-RU" sz="1600" dirty="0">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a:t>
            </a:r>
            <a:r>
              <a:rPr lang="ru-RU" sz="1600" b="1" u="sng" dirty="0" smtClean="0">
                <a:solidFill>
                  <a:srgbClr val="000000"/>
                </a:solidFill>
                <a:latin typeface="Times New Roman" panose="02020603050405020304" pitchFamily="18" charset="0"/>
                <a:ea typeface="Times New Roman" panose="02020603050405020304" pitchFamily="18" charset="0"/>
              </a:rPr>
              <a:t>Помните </a:t>
            </a:r>
            <a:r>
              <a:rPr lang="ru-RU" sz="1600" b="1" u="sng" dirty="0">
                <a:solidFill>
                  <a:srgbClr val="000000"/>
                </a:solidFill>
                <a:latin typeface="Times New Roman" panose="02020603050405020304" pitchFamily="18" charset="0"/>
                <a:ea typeface="Times New Roman" panose="02020603050405020304" pitchFamily="18" charset="0"/>
              </a:rPr>
              <a:t>об опасности возникновения пожара в доме:</a:t>
            </a:r>
            <a:r>
              <a:rPr lang="ru-RU" sz="1600" dirty="0">
                <a:latin typeface="Times New Roman" panose="02020603050405020304" pitchFamily="18" charset="0"/>
                <a:ea typeface="Times New Roman" panose="02020603050405020304" pitchFamily="18" charset="0"/>
              </a:rPr>
              <a:t> </a:t>
            </a:r>
            <a:r>
              <a:rPr lang="ru-RU" sz="1600" b="1" dirty="0">
                <a:solidFill>
                  <a:srgbClr val="000000"/>
                </a:solidFill>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Чаще беседуйте с детьми о мерах пожарной безопасности.</a:t>
            </a:r>
            <a:r>
              <a:rPr lang="ru-RU" sz="1600" dirty="0">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 Не давайте детям играть спичками.</a:t>
            </a:r>
            <a:endParaRPr lang="ru-RU" sz="1600" dirty="0">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Учите детей правильному пользованию бытовыми электроприборами.</a:t>
            </a:r>
            <a:endParaRPr lang="ru-RU" sz="1600" dirty="0">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Не разрешайте детям самостоятельно включать освещение новогодней ёлки.</a:t>
            </a: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Знайте, что хлопушки, свечи, бенгальские огни могут стать причиной пожара и травм.</a:t>
            </a:r>
            <a:endParaRPr lang="ru-RU"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909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volok-dou10.edumsko.ru/uploads/1100/1014/section/49089/lxX5MTwjIR_6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218269" y="149258"/>
            <a:ext cx="2273300" cy="3244215"/>
          </a:xfrm>
          <a:prstGeom prst="rect">
            <a:avLst/>
          </a:prstGeom>
          <a:noFill/>
          <a:ln>
            <a:noFill/>
          </a:ln>
        </p:spPr>
      </p:pic>
      <p:pic>
        <p:nvPicPr>
          <p:cNvPr id="4" name="Рисунок 3" descr="https://volok-dou10.edumsko.ru/uploads/1100/1014/section/49089/6fJTqQvkj7MH_800x600_AybP2us9.jpg"/>
          <p:cNvPicPr/>
          <p:nvPr/>
        </p:nvPicPr>
        <p:blipFill>
          <a:blip r:embed="rId3">
            <a:extLst>
              <a:ext uri="{28A0092B-C50C-407E-A947-70E740481C1C}">
                <a14:useLocalDpi xmlns:a14="http://schemas.microsoft.com/office/drawing/2010/main" val="0"/>
              </a:ext>
            </a:extLst>
          </a:blip>
          <a:srcRect/>
          <a:stretch>
            <a:fillRect/>
          </a:stretch>
        </p:blipFill>
        <p:spPr bwMode="auto">
          <a:xfrm>
            <a:off x="9637788" y="3630303"/>
            <a:ext cx="2366645" cy="3089299"/>
          </a:xfrm>
          <a:prstGeom prst="rect">
            <a:avLst/>
          </a:prstGeom>
          <a:noFill/>
          <a:ln>
            <a:noFill/>
          </a:ln>
        </p:spPr>
      </p:pic>
      <p:sp>
        <p:nvSpPr>
          <p:cNvPr id="5" name="Прямоугольник 4"/>
          <p:cNvSpPr/>
          <p:nvPr/>
        </p:nvSpPr>
        <p:spPr>
          <a:xfrm>
            <a:off x="2491569" y="158086"/>
            <a:ext cx="9575146" cy="830997"/>
          </a:xfrm>
          <a:prstGeom prst="rect">
            <a:avLst/>
          </a:prstGeom>
        </p:spPr>
        <p:txBody>
          <a:bodyPr wrap="square">
            <a:spAutoFit/>
          </a:bodyPr>
          <a:lstStyle/>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Будьте осторожны при пользовании даже разрешённых и проверенных пиротехнических игрушек.</a:t>
            </a:r>
            <a:endParaRPr lang="ru-RU" sz="1600" dirty="0">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Если всё же случилась с вами или с вашими близкими произошел несчастный случай необходимо немедленно сообщить в службу спасения по телефону «01».</a:t>
            </a:r>
            <a:r>
              <a:rPr lang="ru-RU" sz="1600"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2609961" y="948207"/>
            <a:ext cx="9394472" cy="1077218"/>
          </a:xfrm>
          <a:prstGeom prst="rect">
            <a:avLst/>
          </a:prstGeom>
        </p:spPr>
        <p:txBody>
          <a:bodyPr wrap="square">
            <a:spAutoFit/>
          </a:bodyPr>
          <a:lstStyle/>
          <a:p>
            <a:r>
              <a:rPr lang="ru-RU" sz="1600" b="1" dirty="0" smtClean="0">
                <a:solidFill>
                  <a:srgbClr val="000000"/>
                </a:solidFill>
                <a:latin typeface="Times New Roman" panose="02020603050405020304" pitchFamily="18" charset="0"/>
                <a:ea typeface="Times New Roman" panose="02020603050405020304" pitchFamily="18" charset="0"/>
              </a:rPr>
              <a:t>Уважаемые </a:t>
            </a:r>
            <a:r>
              <a:rPr lang="ru-RU" sz="1600" b="1" dirty="0">
                <a:solidFill>
                  <a:srgbClr val="000000"/>
                </a:solidFill>
                <a:latin typeface="Times New Roman" panose="02020603050405020304" pitchFamily="18" charset="0"/>
                <a:ea typeface="Times New Roman" panose="02020603050405020304" pitchFamily="18" charset="0"/>
              </a:rPr>
              <a:t>родители!</a:t>
            </a:r>
            <a:r>
              <a:rPr lang="ru-RU" sz="1600" b="1" i="1" dirty="0">
                <a:solidFill>
                  <a:srgbClr val="000000"/>
                </a:solidFill>
                <a:latin typeface="Times New Roman" panose="02020603050405020304" pitchFamily="18" charset="0"/>
                <a:ea typeface="Times New Roman" panose="02020603050405020304" pitchFamily="18" charset="0"/>
              </a:rPr>
              <a:t> </a:t>
            </a:r>
            <a:r>
              <a:rPr lang="ru-RU" sz="1600" b="1" dirty="0">
                <a:solidFill>
                  <a:srgbClr val="000000"/>
                </a:solidFill>
                <a:latin typeface="Times New Roman" panose="02020603050405020304" pitchFamily="18" charset="0"/>
                <a:ea typeface="Times New Roman" panose="02020603050405020304" pitchFamily="18" charset="0"/>
              </a:rPr>
              <a:t>В целях вашей безопасности и безопасности ваших детей как можно чаще беседуйте с детьми о том, как себя вести в чрезвычайных ситуациях. Но главное: научите детей избегать потенциальную опасность. Например, опасность</a:t>
            </a:r>
            <a:r>
              <a:rPr lang="ru-RU" sz="1600" dirty="0">
                <a:solidFill>
                  <a:srgbClr val="000000"/>
                </a:solidFill>
                <a:latin typeface="Times New Roman" panose="02020603050405020304" pitchFamily="18" charset="0"/>
                <a:ea typeface="Times New Roman" panose="02020603050405020304" pitchFamily="18" charset="0"/>
              </a:rPr>
              <a:t> </a:t>
            </a:r>
            <a:r>
              <a:rPr lang="ru-RU" sz="1600" b="1" dirty="0">
                <a:solidFill>
                  <a:srgbClr val="000000"/>
                </a:solidFill>
                <a:latin typeface="Times New Roman" panose="02020603050405020304" pitchFamily="18" charset="0"/>
                <a:ea typeface="Times New Roman" panose="02020603050405020304" pitchFamily="18" charset="0"/>
              </a:rPr>
              <a:t>ПОЖАРА</a:t>
            </a:r>
            <a:r>
              <a:rPr lang="ru-RU" sz="1600" b="1" i="1" dirty="0" smtClean="0">
                <a:effectLst/>
                <a:latin typeface="Times New Roman" panose="02020603050405020304" pitchFamily="18" charset="0"/>
                <a:ea typeface="Times New Roman" panose="02020603050405020304" pitchFamily="18" charset="0"/>
              </a:rPr>
              <a:t>.</a:t>
            </a:r>
            <a:r>
              <a:rPr lang="ru-RU" sz="1600" b="1" dirty="0" smtClean="0">
                <a:effectLst/>
                <a:latin typeface="Times New Roman" panose="02020603050405020304" pitchFamily="18" charset="0"/>
                <a:ea typeface="Times New Roman" panose="02020603050405020304" pitchFamily="18" charset="0"/>
              </a:rPr>
              <a:t> Не забывайте повторять с детьми правила пожарной безопасности.</a:t>
            </a:r>
            <a:r>
              <a:rPr lang="ru-RU" sz="1600" dirty="0" smtClean="0">
                <a:effectLst/>
                <a:latin typeface="Times New Roman" panose="02020603050405020304" pitchFamily="18" charset="0"/>
                <a:ea typeface="Times New Roman" panose="02020603050405020304" pitchFamily="18" charset="0"/>
              </a:rPr>
              <a:t> </a:t>
            </a:r>
            <a:endParaRPr lang="ru-RU" sz="1600" dirty="0"/>
          </a:p>
        </p:txBody>
      </p:sp>
      <p:sp>
        <p:nvSpPr>
          <p:cNvPr id="7" name="Прямоугольник 6"/>
          <p:cNvSpPr/>
          <p:nvPr/>
        </p:nvSpPr>
        <p:spPr>
          <a:xfrm>
            <a:off x="614149" y="4388939"/>
            <a:ext cx="8748215" cy="2062103"/>
          </a:xfrm>
          <a:prstGeom prst="rect">
            <a:avLst/>
          </a:prstGeom>
        </p:spPr>
        <p:txBody>
          <a:bodyPr wrap="square">
            <a:spAutoFit/>
          </a:bodyPr>
          <a:lstStyle/>
          <a:p>
            <a:pPr marL="180340" algn="just">
              <a:spcAft>
                <a:spcPts val="0"/>
              </a:spcAft>
            </a:pPr>
            <a:r>
              <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Назови номер пожарной службы? </a:t>
            </a: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(01 или с сотового телефона 010, 112);</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Главное правило при любой опасности? </a:t>
            </a: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 поддаваться панике, не терять самообладания);</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Можно ли без взрослых пользоваться свечами, бенгальскими огнями у елки? (нет, нельзя, может возникнуть пожар);</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spcAft>
                <a:spcPts val="0"/>
              </a:spcAft>
            </a:pPr>
            <a:r>
              <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Можно ли дотрагиваться до включенных электроприборов мокрыми руками? (нельзя! Вода пропускает ток через себя. Это опасно для жизни);</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МАДОУ «Детский сад» №104 комбинированного вида» Консультации для родителей по пожарной безопасности</a:t>
            </a: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382387" y="1984549"/>
            <a:ext cx="9223006" cy="1323439"/>
          </a:xfrm>
          <a:prstGeom prst="rect">
            <a:avLst/>
          </a:prstGeom>
        </p:spPr>
        <p:txBody>
          <a:bodyPr wrap="square">
            <a:spAutoFit/>
          </a:bodyPr>
          <a:lstStyle/>
          <a:p>
            <a:pPr marL="180340" algn="just">
              <a:spcAft>
                <a:spcPts val="0"/>
              </a:spcAft>
            </a:pPr>
            <a:r>
              <a:rPr lang="ru-RU"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Вопросы, на которые каждый ребенок должен знать правильный ответ:</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Что нужно делать, если возник пожар в квартире?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(позвонить по телефону 01 или с сотового 010, 112 и сообщить адрес пожара, свою фамилию, что и где горит);</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Можно ли играть со спичками и зажигалками? (нельзя. Спички – одна из причин пожара);</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Чем можно тушить пожар? (одеялом, пальто, водой, песком, огнетушителем</a:t>
            </a:r>
            <a:r>
              <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Прямоугольник 8"/>
          <p:cNvSpPr/>
          <p:nvPr/>
        </p:nvSpPr>
        <p:spPr>
          <a:xfrm>
            <a:off x="563980" y="3610783"/>
            <a:ext cx="8798384" cy="584775"/>
          </a:xfrm>
          <a:prstGeom prst="rect">
            <a:avLst/>
          </a:prstGeom>
        </p:spPr>
        <p:txBody>
          <a:bodyPr wrap="square">
            <a:spAutoFit/>
          </a:bodyPr>
          <a:lstStyle/>
          <a:p>
            <a:pPr marL="180340" algn="just">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Можно ли самостоятельно пользоваться розеткой? (нельзя. Нужно просить взрослых включить или выключить электроприборы);</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51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volok-dou10.edumsko.ru/uploads/1100/1014/section/49089/JUMYBQrabkxl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9620477" y="3237687"/>
            <a:ext cx="2308860" cy="3232150"/>
          </a:xfrm>
          <a:prstGeom prst="rect">
            <a:avLst/>
          </a:prstGeom>
          <a:noFill/>
          <a:ln>
            <a:noFill/>
          </a:ln>
        </p:spPr>
      </p:pic>
      <p:pic>
        <p:nvPicPr>
          <p:cNvPr id="4" name="Рисунок 3" descr="https://volok-dou10.edumsko.ru/uploads/1100/1014/section/49089/SqfG3zIITZbE_800x600_AybP2us9.jpg"/>
          <p:cNvPicPr/>
          <p:nvPr/>
        </p:nvPicPr>
        <p:blipFill>
          <a:blip r:embed="rId3">
            <a:extLst>
              <a:ext uri="{28A0092B-C50C-407E-A947-70E740481C1C}">
                <a14:useLocalDpi xmlns:a14="http://schemas.microsoft.com/office/drawing/2010/main" val="0"/>
              </a:ext>
            </a:extLst>
          </a:blip>
          <a:srcRect/>
          <a:stretch>
            <a:fillRect/>
          </a:stretch>
        </p:blipFill>
        <p:spPr bwMode="auto">
          <a:xfrm>
            <a:off x="271108" y="3263236"/>
            <a:ext cx="2203686" cy="3292479"/>
          </a:xfrm>
          <a:prstGeom prst="rect">
            <a:avLst/>
          </a:prstGeom>
          <a:noFill/>
          <a:ln>
            <a:noFill/>
          </a:ln>
        </p:spPr>
      </p:pic>
      <p:sp>
        <p:nvSpPr>
          <p:cNvPr id="5" name="Прямоугольник 4"/>
          <p:cNvSpPr/>
          <p:nvPr/>
        </p:nvSpPr>
        <p:spPr>
          <a:xfrm>
            <a:off x="0" y="0"/>
            <a:ext cx="11900848" cy="3200876"/>
          </a:xfrm>
          <a:prstGeom prst="rect">
            <a:avLst/>
          </a:prstGeom>
        </p:spPr>
        <p:txBody>
          <a:bodyPr wrap="square">
            <a:spAutoFit/>
          </a:bodyPr>
          <a:lstStyle/>
          <a:p>
            <a:pPr marL="180340" algn="ctr">
              <a:spcAft>
                <a:spcPts val="0"/>
              </a:spcAft>
            </a:pPr>
            <a:r>
              <a:rPr lang="ru-RU" sz="2000" b="1" dirty="0" smtClean="0">
                <a:solidFill>
                  <a:srgbClr val="7030A0"/>
                </a:solidFill>
                <a:effectLst/>
                <a:latin typeface="Times New Roman" panose="02020603050405020304" pitchFamily="18" charset="0"/>
                <a:ea typeface="Times New Roman" panose="02020603050405020304" pitchFamily="18" charset="0"/>
              </a:rPr>
              <a:t>Консультация для родителей</a:t>
            </a:r>
            <a:endParaRPr lang="ru-RU" sz="1400" dirty="0" smtClean="0">
              <a:effectLst/>
              <a:latin typeface="Times New Roman" panose="02020603050405020304" pitchFamily="18" charset="0"/>
              <a:ea typeface="Times New Roman" panose="02020603050405020304" pitchFamily="18" charset="0"/>
            </a:endParaRPr>
          </a:p>
          <a:p>
            <a:pPr marL="180340" algn="ctr">
              <a:spcAft>
                <a:spcPts val="0"/>
              </a:spcAft>
            </a:pPr>
            <a:r>
              <a:rPr lang="ru-RU" sz="2000" b="1" dirty="0" smtClean="0">
                <a:solidFill>
                  <a:srgbClr val="7030A0"/>
                </a:solidFill>
                <a:effectLst/>
                <a:latin typeface="Times New Roman" panose="02020603050405020304" pitchFamily="18" charset="0"/>
                <a:ea typeface="Times New Roman" panose="02020603050405020304" pitchFamily="18" charset="0"/>
              </a:rPr>
              <a:t>«Как научить ребенка правильному поведению при пожаре»</a:t>
            </a:r>
            <a:r>
              <a:rPr lang="ru-RU" sz="1400" dirty="0" smtClean="0">
                <a:effectLst/>
                <a:latin typeface="Times New Roman" panose="02020603050405020304" pitchFamily="18" charset="0"/>
                <a:ea typeface="Times New Roman" panose="02020603050405020304" pitchFamily="18" charset="0"/>
              </a:rPr>
              <a:t> </a:t>
            </a:r>
          </a:p>
          <a:p>
            <a:pPr marL="180340" algn="ctr">
              <a:spcAft>
                <a:spcPts val="0"/>
              </a:spcAft>
            </a:pPr>
            <a:r>
              <a:rPr lang="ru-RU" b="1" dirty="0" smtClean="0">
                <a:latin typeface="Times New Roman" panose="02020603050405020304" pitchFamily="18" charset="0"/>
                <a:ea typeface="Times New Roman" panose="02020603050405020304" pitchFamily="18" charset="0"/>
              </a:rPr>
              <a:t>Подготовила</a:t>
            </a:r>
            <a:r>
              <a:rPr lang="ru-RU" b="1" dirty="0">
                <a:latin typeface="Times New Roman" panose="02020603050405020304" pitchFamily="18" charset="0"/>
                <a:ea typeface="Times New Roman" panose="02020603050405020304" pitchFamily="18" charset="0"/>
              </a:rPr>
              <a:t>: воспитатель </a:t>
            </a:r>
            <a:r>
              <a:rPr lang="ru-RU" b="1" dirty="0" smtClean="0">
                <a:latin typeface="Times New Roman" panose="02020603050405020304" pitchFamily="18" charset="0"/>
                <a:ea typeface="Times New Roman" panose="02020603050405020304" pitchFamily="18" charset="0"/>
              </a:rPr>
              <a:t>Сергеева </a:t>
            </a:r>
            <a:r>
              <a:rPr lang="ru-RU" b="1" dirty="0">
                <a:latin typeface="Times New Roman" panose="02020603050405020304" pitchFamily="18" charset="0"/>
                <a:ea typeface="Times New Roman" panose="02020603050405020304" pitchFamily="18" charset="0"/>
              </a:rPr>
              <a:t>Г.Н.</a:t>
            </a:r>
            <a:endParaRPr lang="ru-RU" sz="14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dirty="0">
                <a:latin typeface="Times New Roman" panose="02020603050405020304" pitchFamily="18" charset="0"/>
                <a:ea typeface="Times New Roman" panose="02020603050405020304" pitchFamily="18" charset="0"/>
              </a:rPr>
              <a:t>Основы воспитания детей закладываются в дошкольном возрасте.</a:t>
            </a:r>
            <a:endParaRPr lang="ru-RU" sz="14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dirty="0">
                <a:solidFill>
                  <a:srgbClr val="000000"/>
                </a:solidFill>
                <a:latin typeface="Times New Roman" panose="02020603050405020304" pitchFamily="18" charset="0"/>
                <a:ea typeface="Times New Roman" panose="02020603050405020304" pitchFamily="18" charset="0"/>
              </a:rPr>
              <a:t>Поэтому пожарно-профилактическая работа с детьми должна начинаться с самого раннего детства ещё в родительском доме. Велика любознательность ребёнка. Ему хочется всё узнать и самому всё испытать. И, конечно, в первую очередь ребёнка интересуют яркие и надолго запоминающиеся явления и предметы. А что может быть интереснее огня, с которым ребёнок встречается на каждом шагу? Мама чиркнула спичкой – огонь; папа щёлкнул зажигалкой – опять огонь; первая осознанная встреча Нового года – и всё небо полыхает огнями петард; даже настенные </a:t>
            </a:r>
            <a:r>
              <a:rPr lang="ru-RU" dirty="0" err="1">
                <a:solidFill>
                  <a:srgbClr val="000000"/>
                </a:solidFill>
                <a:latin typeface="Times New Roman" panose="02020603050405020304" pitchFamily="18" charset="0"/>
                <a:ea typeface="Times New Roman" panose="02020603050405020304" pitchFamily="18" charset="0"/>
              </a:rPr>
              <a:t>электровыключатели</a:t>
            </a:r>
            <a:r>
              <a:rPr lang="ru-RU" dirty="0">
                <a:solidFill>
                  <a:srgbClr val="000000"/>
                </a:solidFill>
                <a:latin typeface="Times New Roman" panose="02020603050405020304" pitchFamily="18" charset="0"/>
                <a:ea typeface="Times New Roman" panose="02020603050405020304" pitchFamily="18" charset="0"/>
              </a:rPr>
              <a:t> и розетки вокруг ребёнка зажигают свет – огонь. Поэтому родителям следует самостоятельно научить своих детей действовать в сложной ситуации</a:t>
            </a:r>
            <a:r>
              <a:rPr lang="ru-RU" dirty="0" smtClean="0">
                <a:solidFill>
                  <a:srgbClr val="000000"/>
                </a:solidFill>
                <a:latin typeface="Times New Roman" panose="02020603050405020304" pitchFamily="18" charset="0"/>
                <a:ea typeface="Times New Roman" panose="02020603050405020304" pitchFamily="18" charset="0"/>
              </a:rPr>
              <a:t>.</a:t>
            </a:r>
            <a:endParaRPr lang="ru-RU" sz="1400" dirty="0" smtClean="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2674364" y="3200876"/>
            <a:ext cx="6746543" cy="3416320"/>
          </a:xfrm>
          <a:prstGeom prst="rect">
            <a:avLst/>
          </a:prstGeom>
        </p:spPr>
        <p:txBody>
          <a:bodyPr wrap="square">
            <a:spAutoFit/>
          </a:bodyPr>
          <a:lstStyle/>
          <a:p>
            <a:r>
              <a:rPr lang="ru-RU" b="1" dirty="0" smtClean="0">
                <a:solidFill>
                  <a:srgbClr val="000000"/>
                </a:solidFill>
                <a:latin typeface="Times New Roman" panose="02020603050405020304" pitchFamily="18" charset="0"/>
                <a:ea typeface="Times New Roman" panose="02020603050405020304" pitchFamily="18" charset="0"/>
              </a:rPr>
              <a:t>На первом же этапе детского любопытства</a:t>
            </a:r>
            <a:r>
              <a:rPr lang="ru-RU" dirty="0" smtClean="0">
                <a:solidFill>
                  <a:srgbClr val="000000"/>
                </a:solidFill>
                <a:latin typeface="Times New Roman" panose="02020603050405020304" pitchFamily="18" charset="0"/>
                <a:ea typeface="Times New Roman" panose="02020603050405020304" pitchFamily="18" charset="0"/>
              </a:rPr>
              <a:t> немедленно возникает необходимость пресечь любые шалости и игры с огнём. И здесь, к сожалению, одних словесных разъяснений оказывается всегда недостаточно. После того, как ребёнок проявил первый интерес к огню, становится уже жизненно-необходимым провести профилактическое ознакомление его с грозящей опасностью. Так, например, поднеся в своей руке руку ребёнка к горячему пламени, можно своевременно сформировать первые впечатления ребёнка об опасности огня, заставить его осознать реальную необходимость быть осторожным в обращении с любым проявлением огня. Детские впечатления останутся с человеком на всю жизнь, помогая ему адекватно оценивать опасность огня.</a:t>
            </a:r>
            <a:r>
              <a:rPr lang="ru-RU" sz="1400" dirty="0" smtClean="0">
                <a:effectLst/>
                <a:latin typeface="Times New Roman" panose="02020603050405020304" pitchFamily="18" charset="0"/>
                <a:ea typeface="Times New Roman" panose="02020603050405020304" pitchFamily="18" charset="0"/>
              </a:rPr>
              <a:t> </a:t>
            </a:r>
            <a:endParaRPr lang="ru-RU" dirty="0"/>
          </a:p>
        </p:txBody>
      </p:sp>
    </p:spTree>
    <p:extLst>
      <p:ext uri="{BB962C8B-B14F-4D97-AF65-F5344CB8AC3E}">
        <p14:creationId xmlns:p14="http://schemas.microsoft.com/office/powerpoint/2010/main" val="386057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s://volok-dou10.edumsko.ru/uploads/1100/1014/section/49089/dAoOFgoq1kQi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9770944" y="203850"/>
            <a:ext cx="2226309" cy="3244215"/>
          </a:xfrm>
          <a:prstGeom prst="rect">
            <a:avLst/>
          </a:prstGeom>
          <a:noFill/>
          <a:ln>
            <a:noFill/>
          </a:ln>
        </p:spPr>
      </p:pic>
      <p:sp>
        <p:nvSpPr>
          <p:cNvPr id="10" name="Прямоугольник 9"/>
          <p:cNvSpPr/>
          <p:nvPr/>
        </p:nvSpPr>
        <p:spPr>
          <a:xfrm>
            <a:off x="-1" y="0"/>
            <a:ext cx="9579875" cy="4031873"/>
          </a:xfrm>
          <a:prstGeom prst="rect">
            <a:avLst/>
          </a:prstGeom>
        </p:spPr>
        <p:txBody>
          <a:bodyPr wrap="square">
            <a:spAutoFit/>
          </a:bodyPr>
          <a:lstStyle/>
          <a:p>
            <a:pPr marL="180340" algn="just">
              <a:spcAft>
                <a:spcPts val="0"/>
              </a:spcAft>
            </a:pPr>
            <a:r>
              <a:rPr lang="ru-RU" sz="1600" b="1" dirty="0">
                <a:solidFill>
                  <a:srgbClr val="000000"/>
                </a:solidFill>
                <a:latin typeface="Times New Roman" panose="02020603050405020304" pitchFamily="18" charset="0"/>
                <a:ea typeface="Times New Roman" panose="02020603050405020304" pitchFamily="18" charset="0"/>
              </a:rPr>
              <a:t>В возрасте от трёх до шести лет</a:t>
            </a:r>
            <a:r>
              <a:rPr lang="ru-RU" sz="1600" dirty="0">
                <a:solidFill>
                  <a:srgbClr val="000000"/>
                </a:solidFill>
                <a:latin typeface="Times New Roman" panose="02020603050405020304" pitchFamily="18" charset="0"/>
                <a:ea typeface="Times New Roman" panose="02020603050405020304" pitchFamily="18" charset="0"/>
              </a:rPr>
              <a:t> дети часто в своих играх повторяют поступки и действия взрослых, отображают их поведение и труд. На данном этапе развития ребёнка, кроме мер воспитательного характера, требуется ещё и установление надёжного режима недоступности со стороны ребёнка ко всем пожароопасным веществам, электроприборам и предметам. Пока ребёнок не подрастёт: горючие жидкости, спички, свечи, зажигалки, утюги, электроплитки, обогреватели и т.п. – следует убирать в такие места, откуда он не сможет их достать. Причём прятать это нужно так, чтобы у ребёнка не возникло подозрение, что названные предметы умышленно скрываются от него, иначе любопытство может взять верх над запретом.</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Особо следует обратить внимание родителей на недопустимость учить детей считать с помощью спичек и (или) выкладывать с ними различные фигурки из отдельных спичек. Во всём этом таится большое зло: дети привыкают к спичкам, просят их, специально ищут, а найдя, устраивают игры, опасные для их жизни.</a:t>
            </a:r>
            <a:r>
              <a:rPr lang="ru-RU" sz="1600" dirty="0" smtClean="0">
                <a:effectLst/>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Чем старше становится ребёнок, тем шире круг вопросов, интересующих его, тем разнообразнее игры, тем самостоятельнее он в своих действиях. Стремление к самостоятельности особенно проявляется в то время, когда дети остаются одни.</a:t>
            </a: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 Причём «одни» они могут оставаться даже при видимом присутствии взрослых.</a:t>
            </a:r>
            <a:r>
              <a:rPr lang="ru-RU" sz="1600" b="1" dirty="0" smtClean="0"/>
              <a:t> </a:t>
            </a:r>
            <a:endParaRPr lang="ru-RU" sz="1600" dirty="0">
              <a:effectLst/>
              <a:latin typeface="Times New Roman" panose="02020603050405020304" pitchFamily="18" charset="0"/>
              <a:ea typeface="Times New Roman" panose="02020603050405020304" pitchFamily="18" charset="0"/>
            </a:endParaRPr>
          </a:p>
        </p:txBody>
      </p:sp>
      <p:pic>
        <p:nvPicPr>
          <p:cNvPr id="11" name="Рисунок 10" descr="https://volok-dou10.edumsko.ru/uploads/1100/1014/section/49089/4SzJhzROCu4O_800x600_AybP2us9.jpg"/>
          <p:cNvPicPr/>
          <p:nvPr/>
        </p:nvPicPr>
        <p:blipFill>
          <a:blip r:embed="rId3">
            <a:extLst>
              <a:ext uri="{28A0092B-C50C-407E-A947-70E740481C1C}">
                <a14:useLocalDpi xmlns:a14="http://schemas.microsoft.com/office/drawing/2010/main" val="0"/>
              </a:ext>
            </a:extLst>
          </a:blip>
          <a:srcRect/>
          <a:stretch>
            <a:fillRect/>
          </a:stretch>
        </p:blipFill>
        <p:spPr bwMode="auto">
          <a:xfrm>
            <a:off x="148215" y="3554435"/>
            <a:ext cx="2250439" cy="3101975"/>
          </a:xfrm>
          <a:prstGeom prst="rect">
            <a:avLst/>
          </a:prstGeom>
          <a:noFill/>
          <a:ln>
            <a:noFill/>
          </a:ln>
        </p:spPr>
      </p:pic>
      <p:sp>
        <p:nvSpPr>
          <p:cNvPr id="12" name="Прямоугольник 11"/>
          <p:cNvSpPr/>
          <p:nvPr/>
        </p:nvSpPr>
        <p:spPr>
          <a:xfrm>
            <a:off x="2546870" y="3828149"/>
            <a:ext cx="9699880" cy="2554545"/>
          </a:xfrm>
          <a:prstGeom prst="rect">
            <a:avLst/>
          </a:prstGeom>
        </p:spPr>
        <p:txBody>
          <a:bodyPr wrap="square">
            <a:spAutoFit/>
          </a:bodyPr>
          <a:lstStyle/>
          <a:p>
            <a:r>
              <a:rPr lang="ru-RU" sz="1600" b="1" dirty="0" smtClean="0">
                <a:latin typeface="Times New Roman" panose="02020603050405020304" pitchFamily="18" charset="0"/>
                <a:cs typeface="Times New Roman" panose="02020603050405020304" pitchFamily="18" charset="0"/>
              </a:rPr>
              <a:t>К </a:t>
            </a:r>
            <a:r>
              <a:rPr lang="ru-RU" sz="1600" b="1" dirty="0">
                <a:latin typeface="Times New Roman" panose="02020603050405020304" pitchFamily="18" charset="0"/>
                <a:cs typeface="Times New Roman" panose="02020603050405020304" pitchFamily="18" charset="0"/>
              </a:rPr>
              <a:t>семи годам</a:t>
            </a:r>
            <a:r>
              <a:rPr lang="ru-RU" sz="1600" dirty="0">
                <a:latin typeface="Times New Roman" panose="02020603050405020304" pitchFamily="18" charset="0"/>
                <a:cs typeface="Times New Roman" panose="02020603050405020304" pitchFamily="18" charset="0"/>
              </a:rPr>
              <a:t> ребёнок уверенно овладевает умением пользоваться самыми различными предметами. Не случайно в этом возрасте ребёнок, на предложение взрослых помочь ему что-либо сделать, часто отвечает: </a:t>
            </a:r>
            <a:r>
              <a:rPr lang="ru-RU" sz="1600" b="1" dirty="0">
                <a:latin typeface="Times New Roman" panose="02020603050405020304" pitchFamily="18" charset="0"/>
                <a:cs typeface="Times New Roman" panose="02020603050405020304" pitchFamily="18" charset="0"/>
              </a:rPr>
              <a:t>«Я сам»</a:t>
            </a:r>
            <a:r>
              <a:rPr lang="ru-RU" sz="1600" dirty="0">
                <a:latin typeface="Times New Roman" panose="02020603050405020304" pitchFamily="18" charset="0"/>
                <a:cs typeface="Times New Roman" panose="02020603050405020304" pitchFamily="18" charset="0"/>
              </a:rPr>
              <a:t>. Теперь уже не следует полностью отстранять детей от спичек. Учитывая естественную тягу детей к огню, следует обучить их правильно и безопасно пользоваться спичками, бенгальскими огнями, свечами, бытовыми электротехническими приборами.</a:t>
            </a:r>
            <a:r>
              <a:rPr lang="ru-RU" dirty="0"/>
              <a:t> </a:t>
            </a:r>
            <a:r>
              <a:rPr lang="ru-RU" sz="1600" dirty="0">
                <a:latin typeface="Times New Roman" panose="02020603050405020304" pitchFamily="18" charset="0"/>
                <a:cs typeface="Times New Roman" panose="02020603050405020304" pitchFamily="18" charset="0"/>
              </a:rPr>
              <a:t>В противном случае простыми запретами и угрозами родители могут добиться только обратного эффекта, поскольку они возбуждают любопытство, повышают стремление к сопротивлению и, тем самым, подстрекают к самостоятельным действиям.</a:t>
            </a:r>
          </a:p>
          <a:p>
            <a:r>
              <a:rPr lang="ru-RU" sz="1600" dirty="0">
                <a:latin typeface="Times New Roman" panose="02020603050405020304" pitchFamily="18" charset="0"/>
                <a:cs typeface="Times New Roman" panose="02020603050405020304" pitchFamily="18" charset="0"/>
              </a:rPr>
              <a:t>После безоговорочных запретов дети начинают играть с пожароопасными предметами в потайных местах. Тут-то и открывается широкий простор для детских поджогов.</a:t>
            </a:r>
          </a:p>
          <a:p>
            <a:pPr marL="180340" algn="just">
              <a:spcAft>
                <a:spcPts val="0"/>
              </a:spcAft>
            </a:pP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993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128" y="152741"/>
            <a:ext cx="9339889" cy="3293209"/>
          </a:xfrm>
          <a:prstGeom prst="rect">
            <a:avLst/>
          </a:prstGeom>
        </p:spPr>
        <p:txBody>
          <a:bodyPr wrap="square">
            <a:spAutoFit/>
          </a:bodyPr>
          <a:lstStyle/>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Предупреждая использование в играх огнеопасных предметов, важно в то же время приучать ребёнка ничего не брать без разрешения, даже если это лежит на виду, не заперто и не закрыто. При этом совершенно необходимо периодически проверять и контролировать содержание детских карманов и мест потайных «секретов».</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b="1" dirty="0">
                <a:solidFill>
                  <a:srgbClr val="000000"/>
                </a:solidFill>
                <a:latin typeface="Times New Roman" panose="02020603050405020304" pitchFamily="18" charset="0"/>
                <a:ea typeface="Times New Roman" panose="02020603050405020304" pitchFamily="18" charset="0"/>
              </a:rPr>
              <a:t>Реакция детей во время пожара:</a:t>
            </a:r>
            <a:r>
              <a:rPr lang="ru-RU" sz="1600" dirty="0" smtClean="0">
                <a:effectLst/>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 Напуганный ребенок закрывает глаза или прячется в укромное место, думая, что там его никто не найдет, так проявляется инстинкт самосохранения.</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Ребенок может кричать от страха, но если шок от события слишком большой – голос может отказать, и ребенок будет просто молча прятаться, что в случае пожарной опасности значительно затрудняет его поиск и повышает риск гибели.</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Дети часто боятся пожарных в больших ярких костюмах, принимая их чудовищ из мультиков и сказок, а поэтому прячутся и от них тоже. Обязательно нужно рассказывать ребенку истории о том, как его ровесник смог остановить пожар и спасти друзей, как храбрые пожарники помогают при тушении огня и тому подобное.</a:t>
            </a:r>
            <a:endParaRPr lang="ru-RU" sz="1600" dirty="0">
              <a:effectLst/>
              <a:latin typeface="Times New Roman" panose="02020603050405020304" pitchFamily="18" charset="0"/>
              <a:ea typeface="Times New Roman" panose="02020603050405020304" pitchFamily="18" charset="0"/>
            </a:endParaRPr>
          </a:p>
        </p:txBody>
      </p:sp>
      <p:pic>
        <p:nvPicPr>
          <p:cNvPr id="3" name="Рисунок 2" descr="https://volok-dou10.edumsko.ru/uploads/1100/1014/section/49089/0XheHR4faFHJ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187690" y="152741"/>
            <a:ext cx="2250439" cy="3139440"/>
          </a:xfrm>
          <a:prstGeom prst="rect">
            <a:avLst/>
          </a:prstGeom>
          <a:noFill/>
          <a:ln>
            <a:noFill/>
          </a:ln>
        </p:spPr>
      </p:pic>
      <p:pic>
        <p:nvPicPr>
          <p:cNvPr id="4" name="Рисунок 3" descr="https://volok-dou10.edumsko.ru/uploads/1100/1014/section/49089/RYy8aWRYZEBr_800x600_AybP2us9.jpg"/>
          <p:cNvPicPr/>
          <p:nvPr/>
        </p:nvPicPr>
        <p:blipFill>
          <a:blip r:embed="rId3">
            <a:extLst>
              <a:ext uri="{28A0092B-C50C-407E-A947-70E740481C1C}">
                <a14:useLocalDpi xmlns:a14="http://schemas.microsoft.com/office/drawing/2010/main" val="0"/>
              </a:ext>
            </a:extLst>
          </a:blip>
          <a:srcRect/>
          <a:stretch>
            <a:fillRect/>
          </a:stretch>
        </p:blipFill>
        <p:spPr bwMode="auto">
          <a:xfrm>
            <a:off x="9797182" y="3561204"/>
            <a:ext cx="2157179" cy="3101975"/>
          </a:xfrm>
          <a:prstGeom prst="rect">
            <a:avLst/>
          </a:prstGeom>
          <a:noFill/>
          <a:ln>
            <a:noFill/>
          </a:ln>
        </p:spPr>
      </p:pic>
      <p:sp>
        <p:nvSpPr>
          <p:cNvPr id="5" name="Прямоугольник 4"/>
          <p:cNvSpPr/>
          <p:nvPr/>
        </p:nvSpPr>
        <p:spPr>
          <a:xfrm>
            <a:off x="409433" y="3449021"/>
            <a:ext cx="9157648" cy="2554545"/>
          </a:xfrm>
          <a:prstGeom prst="rect">
            <a:avLst/>
          </a:prstGeom>
        </p:spPr>
        <p:txBody>
          <a:bodyPr wrap="square">
            <a:spAutoFit/>
          </a:bodyPr>
          <a:lstStyle/>
          <a:p>
            <a:pPr marL="180340" algn="just">
              <a:spcAft>
                <a:spcPts val="0"/>
              </a:spcAft>
            </a:pPr>
            <a:r>
              <a:rPr lang="ru-RU" sz="1600" dirty="0">
                <a:solidFill>
                  <a:srgbClr val="7030A0"/>
                </a:solidFill>
                <a:latin typeface="Times New Roman" panose="02020603050405020304" pitchFamily="18" charset="0"/>
                <a:ea typeface="Times New Roman" panose="02020603050405020304" pitchFamily="18" charset="0"/>
              </a:rPr>
              <a:t>Важно, чтобы малыш понял, что во время пожара нельзя поддаваться чувству страха и молча прятаться, а можно спасти себя и других. Ни в коем случае не следует пугать ребенка тем, что при его плохом поведении позовут страшного дядю-пожарника, нельзя рассказывать ему страшные истории, в которых речь идет об игре со спичками, смерти от возгораний и пожаров.</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Родителям нужно научить своего малыша тому, как правильно вести себя при пожаре, рассказать и показать место, где в помещении находиться пожарный шкаф, противопожарное оборудование или средства, помогающие тушению пламени (плотные тканевые вещи, одеяла).</a:t>
            </a:r>
            <a:endParaRPr lang="ru-RU" sz="1600" dirty="0" smtClean="0">
              <a:effectLst/>
              <a:latin typeface="Times New Roman" panose="02020603050405020304" pitchFamily="18" charset="0"/>
              <a:ea typeface="Times New Roman" panose="02020603050405020304" pitchFamily="18" charset="0"/>
            </a:endParaRPr>
          </a:p>
          <a:p>
            <a:r>
              <a:rPr lang="ru-RU" sz="1600" b="1" dirty="0">
                <a:solidFill>
                  <a:srgbClr val="000000"/>
                </a:solidFill>
                <a:latin typeface="Times New Roman" panose="02020603050405020304" pitchFamily="18" charset="0"/>
                <a:ea typeface="Times New Roman" panose="02020603050405020304" pitchFamily="18" charset="0"/>
              </a:rPr>
              <a:t>Ребенок должен знать, что если он видит пламя, то нужно:</a:t>
            </a:r>
            <a:r>
              <a:rPr lang="ru-RU" sz="1600" dirty="0" smtClean="0">
                <a:effectLst/>
                <a:latin typeface="Times New Roman" panose="02020603050405020304" pitchFamily="18" charset="0"/>
                <a:ea typeface="Times New Roman" panose="02020603050405020304" pitchFamily="18" charset="0"/>
              </a:rPr>
              <a:t> </a:t>
            </a:r>
            <a:r>
              <a:rPr lang="ru-RU" sz="1600" b="1" dirty="0">
                <a:solidFill>
                  <a:srgbClr val="000000"/>
                </a:solidFill>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звать на помощь взрослых или позвонить им по телефону (для этого в его мобильном телефоне или возле стационарного аппарата всегда должен быть номер соседа, родственника, службы спасения и, конечно, ваш);</a:t>
            </a:r>
            <a:r>
              <a:rPr lang="ru-RU" sz="1600" dirty="0" smtClean="0">
                <a:effectLst/>
                <a:latin typeface="Times New Roman" panose="02020603050405020304" pitchFamily="18" charset="0"/>
                <a:ea typeface="Times New Roman" panose="02020603050405020304" pitchFamily="18" charset="0"/>
              </a:rPr>
              <a:t> </a:t>
            </a:r>
            <a:endParaRPr lang="ru-RU" sz="1600" dirty="0"/>
          </a:p>
        </p:txBody>
      </p:sp>
    </p:spTree>
    <p:extLst>
      <p:ext uri="{BB962C8B-B14F-4D97-AF65-F5344CB8AC3E}">
        <p14:creationId xmlns:p14="http://schemas.microsoft.com/office/powerpoint/2010/main" val="337516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0812" y="125445"/>
            <a:ext cx="9921922" cy="3785652"/>
          </a:xfrm>
          <a:prstGeom prst="rect">
            <a:avLst/>
          </a:prstGeom>
        </p:spPr>
        <p:txBody>
          <a:bodyPr wrap="square">
            <a:spAutoFit/>
          </a:bodyPr>
          <a:lstStyle/>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в случае небольшого возгорания на улице, если нет проводов, заливать его водой, использую пожарный гидрант или огнетушители;</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не тушить огонь в квартире самостоятельно;</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выходить из горящей квартиры через дверь или окно, при условии, что этаж невысокий и окно свободно открывается;</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ни в коем случае не пользоваться лифтом, а спускаться по лестнице;</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если квартира заперта, прятаться от огня в ванной комнате, следить, чтобы дым не проникал в вентиляцию;</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Дети всегда запоминают информацию в виде рисунков легче, поэтому можно учить их правилам противопожарной безопасности и поведению во время пожара, рисуя эти ситуации и планы эвакуации.</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7030A0"/>
                </a:solidFill>
                <a:latin typeface="Times New Roman" panose="02020603050405020304" pitchFamily="18" charset="0"/>
                <a:ea typeface="Times New Roman" panose="02020603050405020304" pitchFamily="18" charset="0"/>
              </a:rPr>
              <a:t>Используйте эти советы при беседе с детьми, для профилактики пожарной безопасности.</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7030A0"/>
                </a:solidFill>
                <a:latin typeface="Times New Roman" panose="02020603050405020304" pitchFamily="18" charset="0"/>
                <a:ea typeface="Times New Roman" panose="02020603050405020304" pitchFamily="18" charset="0"/>
              </a:rPr>
              <a:t>Пожарная безопасность для детей</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7030A0"/>
                </a:solidFill>
                <a:latin typeface="Times New Roman" panose="02020603050405020304" pitchFamily="18" charset="0"/>
                <a:ea typeface="Times New Roman" panose="02020603050405020304" pitchFamily="18" charset="0"/>
              </a:rPr>
              <a:t>Уважаемые родители!</a:t>
            </a:r>
            <a:r>
              <a:rPr lang="ru-RU" sz="1600" i="1" dirty="0" smtClean="0">
                <a:effectLst/>
                <a:latin typeface="Times New Roman" panose="02020603050405020304" pitchFamily="18" charset="0"/>
                <a:ea typeface="Times New Roman" panose="02020603050405020304" pitchFamily="18" charset="0"/>
              </a:rPr>
              <a:t> </a:t>
            </a:r>
            <a:r>
              <a:rPr lang="ru-RU" sz="1600" dirty="0" smtClean="0">
                <a:effectLst/>
                <a:latin typeface="Times New Roman" panose="02020603050405020304" pitchFamily="18" charset="0"/>
                <a:ea typeface="Times New Roman" panose="02020603050405020304" pitchFamily="18" charset="0"/>
              </a:rPr>
              <a:t>В целях вашей безопасности и безопасности ваших детей как можно чаще беседуйте с детьми о том, как себя вести в чрезвычайных ситуациях. Но главное: научите детей избегать потенциальную опасность. Например, опасность</a:t>
            </a:r>
            <a:r>
              <a:rPr lang="ru-RU" sz="1600" dirty="0">
                <a:solidFill>
                  <a:srgbClr val="7030A0"/>
                </a:solidFill>
                <a:latin typeface="Times New Roman" panose="02020603050405020304" pitchFamily="18" charset="0"/>
                <a:ea typeface="Times New Roman" panose="02020603050405020304" pitchFamily="18" charset="0"/>
              </a:rPr>
              <a:t> ПОЖАРА</a:t>
            </a:r>
            <a:r>
              <a:rPr lang="ru-RU" sz="1600" i="1" dirty="0" smtClean="0">
                <a:effectLst/>
                <a:latin typeface="Times New Roman" panose="02020603050405020304" pitchFamily="18" charset="0"/>
                <a:ea typeface="Times New Roman" panose="02020603050405020304" pitchFamily="18" charset="0"/>
              </a:rPr>
              <a:t>.</a:t>
            </a:r>
            <a:r>
              <a:rPr lang="ru-RU" sz="1600" dirty="0" smtClean="0">
                <a:effectLst/>
                <a:latin typeface="Times New Roman" panose="02020603050405020304" pitchFamily="18" charset="0"/>
                <a:ea typeface="Times New Roman" panose="02020603050405020304" pitchFamily="18" charset="0"/>
              </a:rPr>
              <a:t> Не забывайте повторять с детьми правила пожарной безопасности.</a:t>
            </a:r>
            <a:endParaRPr lang="ru-RU" sz="16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64208" y="3811012"/>
            <a:ext cx="9662180" cy="3046988"/>
          </a:xfrm>
          <a:prstGeom prst="rect">
            <a:avLst/>
          </a:prstGeom>
        </p:spPr>
        <p:txBody>
          <a:bodyPr wrap="square">
            <a:spAutoFit/>
          </a:bodyPr>
          <a:lstStyle/>
          <a:p>
            <a:pPr marL="180340" algn="just">
              <a:spcAft>
                <a:spcPts val="0"/>
              </a:spcAft>
            </a:pPr>
            <a:r>
              <a:rPr lang="ru-RU" sz="1600" b="1" i="1" dirty="0">
                <a:solidFill>
                  <a:srgbClr val="000000"/>
                </a:solidFill>
                <a:latin typeface="Times New Roman" panose="02020603050405020304" pitchFamily="18" charset="0"/>
                <a:ea typeface="Times New Roman" panose="02020603050405020304" pitchFamily="18" charset="0"/>
              </a:rPr>
              <a:t>Вопросы, на которые каждый ребенок должен знать правильный ответ:</a:t>
            </a:r>
            <a:endParaRPr lang="ru-RU" sz="16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Что нужно делать, если возник пожар в квартире? </a:t>
            </a:r>
            <a:r>
              <a:rPr lang="ru-RU" sz="1600" i="1" dirty="0" smtClean="0">
                <a:effectLst/>
                <a:latin typeface="Times New Roman" panose="02020603050405020304" pitchFamily="18" charset="0"/>
                <a:ea typeface="Times New Roman" panose="02020603050405020304" pitchFamily="18" charset="0"/>
              </a:rPr>
              <a:t>(позвонить по телефону 01 или с сотового 010, 112 и сообщить адрес пожара, свою фамилию, что и где горит)</a:t>
            </a:r>
            <a:r>
              <a:rPr lang="ru-RU" sz="1600" dirty="0" smtClean="0">
                <a:effectLst/>
                <a:latin typeface="Times New Roman" panose="02020603050405020304" pitchFamily="18" charset="0"/>
                <a:ea typeface="Times New Roman" panose="02020603050405020304" pitchFamily="18" charset="0"/>
              </a:rPr>
              <a:t>;</a:t>
            </a: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Можно ли играть со спичками и зажигалками? </a:t>
            </a:r>
            <a:r>
              <a:rPr lang="ru-RU" sz="1600" i="1" dirty="0" smtClean="0">
                <a:effectLst/>
                <a:latin typeface="Times New Roman" panose="02020603050405020304" pitchFamily="18" charset="0"/>
                <a:ea typeface="Times New Roman" panose="02020603050405020304" pitchFamily="18" charset="0"/>
              </a:rPr>
              <a:t>(нельзя. Спички – одна из причин пожара)</a:t>
            </a:r>
            <a:r>
              <a:rPr lang="ru-RU" sz="1600" dirty="0" smtClean="0">
                <a:effectLst/>
                <a:latin typeface="Times New Roman" panose="02020603050405020304" pitchFamily="18" charset="0"/>
                <a:ea typeface="Times New Roman" panose="02020603050405020304" pitchFamily="18" charset="0"/>
              </a:rPr>
              <a:t>;</a:t>
            </a: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Чем можно тушить пожар? </a:t>
            </a:r>
            <a:r>
              <a:rPr lang="ru-RU" sz="1600" i="1" dirty="0" smtClean="0">
                <a:effectLst/>
                <a:latin typeface="Times New Roman" panose="02020603050405020304" pitchFamily="18" charset="0"/>
                <a:ea typeface="Times New Roman" panose="02020603050405020304" pitchFamily="18" charset="0"/>
              </a:rPr>
              <a:t>(одеялом, пальто, водой, песком, огнетушителем)</a:t>
            </a:r>
            <a:r>
              <a:rPr lang="ru-RU" sz="1600" dirty="0" smtClean="0">
                <a:effectLst/>
                <a:latin typeface="Times New Roman" panose="02020603050405020304" pitchFamily="18" charset="0"/>
                <a:ea typeface="Times New Roman" panose="02020603050405020304" pitchFamily="18" charset="0"/>
              </a:rPr>
              <a:t>;</a:t>
            </a: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Можно ли самостоятельно пользоваться розеткой? </a:t>
            </a:r>
            <a:r>
              <a:rPr lang="ru-RU" sz="1600" i="1" dirty="0" smtClean="0">
                <a:effectLst/>
                <a:latin typeface="Times New Roman" panose="02020603050405020304" pitchFamily="18" charset="0"/>
                <a:ea typeface="Times New Roman" panose="02020603050405020304" pitchFamily="18" charset="0"/>
              </a:rPr>
              <a:t>(нельзя. Нужно просить взрослых включить или выключить электроприборы)</a:t>
            </a:r>
            <a:r>
              <a:rPr lang="ru-RU" sz="1600" dirty="0" smtClean="0">
                <a:effectLst/>
                <a:latin typeface="Times New Roman" panose="02020603050405020304" pitchFamily="18" charset="0"/>
                <a:ea typeface="Times New Roman" panose="02020603050405020304" pitchFamily="18" charset="0"/>
              </a:rPr>
              <a:t>;</a:t>
            </a:r>
          </a:p>
          <a:p>
            <a:pPr marL="180340" algn="just">
              <a:spcAft>
                <a:spcPts val="0"/>
              </a:spcAft>
            </a:pPr>
            <a:r>
              <a:rPr lang="ru-RU" sz="1600" i="1" dirty="0">
                <a:solidFill>
                  <a:srgbClr val="000000"/>
                </a:solidFill>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Назови номер пожарной службы? </a:t>
            </a:r>
            <a:r>
              <a:rPr lang="ru-RU" sz="1600" i="1" dirty="0" smtClean="0">
                <a:effectLst/>
                <a:latin typeface="Times New Roman" panose="02020603050405020304" pitchFamily="18" charset="0"/>
                <a:ea typeface="Times New Roman" panose="02020603050405020304" pitchFamily="18" charset="0"/>
              </a:rPr>
              <a:t>(01 или с сотового телефона 010, 112)</a:t>
            </a:r>
            <a:r>
              <a:rPr lang="ru-RU" sz="1600" dirty="0" smtClean="0">
                <a:effectLst/>
                <a:latin typeface="Times New Roman" panose="02020603050405020304" pitchFamily="18" charset="0"/>
                <a:ea typeface="Times New Roman" panose="02020603050405020304" pitchFamily="18" charset="0"/>
              </a:rPr>
              <a:t>; </a:t>
            </a:r>
            <a:r>
              <a:rPr lang="ru-RU" sz="1600" i="1" dirty="0">
                <a:solidFill>
                  <a:srgbClr val="000000"/>
                </a:solidFill>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Главное правило при любой опасности? </a:t>
            </a:r>
            <a:r>
              <a:rPr lang="ru-RU" sz="1600" i="1" dirty="0" smtClean="0">
                <a:effectLst/>
                <a:latin typeface="Times New Roman" panose="02020603050405020304" pitchFamily="18" charset="0"/>
                <a:ea typeface="Times New Roman" panose="02020603050405020304" pitchFamily="18" charset="0"/>
              </a:rPr>
              <a:t>(не поддаваться панике, не терять самообладания)</a:t>
            </a:r>
            <a:r>
              <a:rPr lang="ru-RU" sz="1600" dirty="0" smtClean="0">
                <a:effectLst/>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 Можно ли без взрослых пользоваться свечами, бенгальскими огня</a:t>
            </a:r>
            <a:r>
              <a:rPr lang="ru-RU" sz="1600" dirty="0" smtClean="0">
                <a:effectLst/>
                <a:latin typeface="Times New Roman" panose="02020603050405020304" pitchFamily="18" charset="0"/>
                <a:ea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rPr>
              <a:t>ми у елки? </a:t>
            </a:r>
            <a:r>
              <a:rPr lang="ru-RU" sz="1600" i="1" dirty="0" smtClean="0">
                <a:effectLst/>
                <a:latin typeface="Times New Roman" panose="02020603050405020304" pitchFamily="18" charset="0"/>
                <a:ea typeface="Times New Roman" panose="02020603050405020304" pitchFamily="18" charset="0"/>
              </a:rPr>
              <a:t>(нет, нельзя, может возникнуть пожар)</a:t>
            </a:r>
            <a:r>
              <a:rPr lang="ru-RU" sz="1600" dirty="0" smtClean="0">
                <a:effectLst/>
                <a:latin typeface="Times New Roman" panose="02020603050405020304" pitchFamily="18" charset="0"/>
                <a:ea typeface="Times New Roman" panose="02020603050405020304" pitchFamily="18" charset="0"/>
              </a:rPr>
              <a:t>;</a:t>
            </a:r>
          </a:p>
          <a:p>
            <a:pPr marL="180340" algn="just">
              <a:spcAft>
                <a:spcPts val="0"/>
              </a:spcAft>
            </a:pPr>
            <a:r>
              <a:rPr lang="ru-RU" sz="1600" dirty="0">
                <a:solidFill>
                  <a:srgbClr val="000000"/>
                </a:solidFill>
                <a:latin typeface="Times New Roman" panose="02020603050405020304" pitchFamily="18" charset="0"/>
                <a:ea typeface="Times New Roman" panose="02020603050405020304" pitchFamily="18" charset="0"/>
              </a:rPr>
              <a:t>- Можно ли дотрагиваться до включенных электроприборов мокрыми руками? </a:t>
            </a:r>
            <a:r>
              <a:rPr lang="ru-RU" sz="1600" i="1" dirty="0" smtClean="0">
                <a:effectLst/>
                <a:latin typeface="Times New Roman" panose="02020603050405020304" pitchFamily="18" charset="0"/>
                <a:ea typeface="Times New Roman" panose="02020603050405020304" pitchFamily="18" charset="0"/>
              </a:rPr>
              <a:t>(нельзя! Вода пропускает ток через себя. Это опасно для жизни)</a:t>
            </a:r>
            <a:r>
              <a:rPr lang="ru-RU" sz="1600" dirty="0" smtClean="0">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pic>
        <p:nvPicPr>
          <p:cNvPr id="5" name="Рисунок 4" descr="https://volok-dou10.edumsko.ru/uploads/1100/1014/section/49089/WBUiRLKnHSbh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9934736" y="3880444"/>
            <a:ext cx="2047998" cy="2868374"/>
          </a:xfrm>
          <a:prstGeom prst="rect">
            <a:avLst/>
          </a:prstGeom>
          <a:noFill/>
          <a:ln>
            <a:noFill/>
          </a:ln>
        </p:spPr>
      </p:pic>
      <p:pic>
        <p:nvPicPr>
          <p:cNvPr id="6" name="Рисунок 5" descr="https://volok-dou10.edumsko.ru/uploads/1100/1014/section/49089/TWg485rzQdv-_800x600_AybP2us9.jpg"/>
          <p:cNvPicPr/>
          <p:nvPr/>
        </p:nvPicPr>
        <p:blipFill>
          <a:blip r:embed="rId3">
            <a:extLst>
              <a:ext uri="{28A0092B-C50C-407E-A947-70E740481C1C}">
                <a14:useLocalDpi xmlns:a14="http://schemas.microsoft.com/office/drawing/2010/main" val="0"/>
              </a:ext>
            </a:extLst>
          </a:blip>
          <a:srcRect/>
          <a:stretch>
            <a:fillRect/>
          </a:stretch>
        </p:blipFill>
        <p:spPr bwMode="auto">
          <a:xfrm>
            <a:off x="164208" y="125445"/>
            <a:ext cx="2086232" cy="3436621"/>
          </a:xfrm>
          <a:prstGeom prst="rect">
            <a:avLst/>
          </a:prstGeom>
          <a:noFill/>
          <a:ln>
            <a:noFill/>
          </a:ln>
        </p:spPr>
      </p:pic>
    </p:spTree>
    <p:extLst>
      <p:ext uri="{BB962C8B-B14F-4D97-AF65-F5344CB8AC3E}">
        <p14:creationId xmlns:p14="http://schemas.microsoft.com/office/powerpoint/2010/main" val="20963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Прямоугольник 11"/>
          <p:cNvSpPr/>
          <p:nvPr/>
        </p:nvSpPr>
        <p:spPr>
          <a:xfrm>
            <a:off x="150126" y="457200"/>
            <a:ext cx="11696700" cy="2585323"/>
          </a:xfrm>
          <a:prstGeom prst="rect">
            <a:avLst/>
          </a:prstGeom>
        </p:spPr>
        <p:txBody>
          <a:bodyPr wrap="square">
            <a:spAutoFit/>
          </a:bodyPr>
          <a:lstStyle/>
          <a:p>
            <a:pPr marL="180340" algn="just">
              <a:spcAft>
                <a:spcPts val="0"/>
              </a:spcAft>
            </a:pPr>
            <a:r>
              <a:rPr lang="ru-RU" b="1" u="sng" dirty="0" smtClean="0">
                <a:solidFill>
                  <a:srgbClr val="000000"/>
                </a:solidFill>
                <a:latin typeface="Times New Roman" panose="02020603050405020304" pitchFamily="18" charset="0"/>
                <a:ea typeface="Times New Roman" panose="02020603050405020304" pitchFamily="18" charset="0"/>
              </a:rPr>
              <a:t>Пожарная </a:t>
            </a:r>
            <a:r>
              <a:rPr lang="ru-RU" b="1" u="sng" dirty="0">
                <a:solidFill>
                  <a:srgbClr val="000000"/>
                </a:solidFill>
                <a:latin typeface="Times New Roman" panose="02020603050405020304" pitchFamily="18" charset="0"/>
                <a:ea typeface="Times New Roman" panose="02020603050405020304" pitchFamily="18" charset="0"/>
              </a:rPr>
              <a:t>безопасность в деревне:</a:t>
            </a:r>
            <a:r>
              <a:rPr lang="ru-RU" sz="1400" dirty="0" smtClean="0">
                <a:effectLst/>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 В деревне или на даче без взрослых не подходи к печи и не открывай печную дверцу. Оттуда могут выскочить раскаленный уголек или искра и стать причиной пожара. </a:t>
            </a:r>
            <a:endParaRPr lang="ru-RU" sz="14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dirty="0">
                <a:solidFill>
                  <a:srgbClr val="000000"/>
                </a:solidFill>
                <a:latin typeface="Times New Roman" panose="02020603050405020304" pitchFamily="18" charset="0"/>
                <a:ea typeface="Times New Roman" panose="02020603050405020304" pitchFamily="18" charset="0"/>
              </a:rPr>
              <a:t>- Никогда не прикасайся голыми руками к металлическим частям печки. Ты можешь получить серьезный ожог. </a:t>
            </a:r>
            <a:endParaRPr lang="ru-RU" sz="14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dirty="0">
                <a:solidFill>
                  <a:srgbClr val="000000"/>
                </a:solidFill>
                <a:latin typeface="Times New Roman" panose="02020603050405020304" pitchFamily="18" charset="0"/>
                <a:ea typeface="Times New Roman" panose="02020603050405020304" pitchFamily="18" charset="0"/>
              </a:rPr>
              <a:t>- Не трогай без разрешения взрослых печную заслонку. Если ее закрыть раньше времени, в доме скопится угарный газ, и можно задохнуться. </a:t>
            </a:r>
            <a:endParaRPr lang="ru-RU" sz="14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b="1" u="sng" dirty="0">
                <a:solidFill>
                  <a:srgbClr val="000000"/>
                </a:solidFill>
                <a:latin typeface="Times New Roman" panose="02020603050405020304" pitchFamily="18" charset="0"/>
                <a:ea typeface="Times New Roman" panose="02020603050405020304" pitchFamily="18" charset="0"/>
              </a:rPr>
              <a:t>Пожарная безопасность в лесу:</a:t>
            </a:r>
            <a:r>
              <a:rPr lang="ru-RU" sz="1400" dirty="0" smtClean="0">
                <a:effectLst/>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 Пожар - самая большая опасность в лесу. Поэтому не разводи костер без взрослых. </a:t>
            </a:r>
            <a:endParaRPr lang="ru-RU" sz="1400" dirty="0" smtClean="0">
              <a:effectLst/>
              <a:latin typeface="Times New Roman" panose="02020603050405020304" pitchFamily="18" charset="0"/>
              <a:ea typeface="Times New Roman" panose="02020603050405020304" pitchFamily="18" charset="0"/>
            </a:endParaRPr>
          </a:p>
          <a:p>
            <a:pPr marL="180340" algn="just">
              <a:spcAft>
                <a:spcPts val="0"/>
              </a:spcAft>
            </a:pPr>
            <a:r>
              <a:rPr lang="ru-RU" dirty="0">
                <a:solidFill>
                  <a:srgbClr val="000000"/>
                </a:solidFill>
                <a:latin typeface="Times New Roman" panose="02020603050405020304" pitchFamily="18" charset="0"/>
                <a:ea typeface="Times New Roman" panose="02020603050405020304" pitchFamily="18" charset="0"/>
              </a:rPr>
              <a:t>- Не балуйся с огнем. В сухую жаркую погоду достаточно одной спички или искры от фейерверка, чтобы лес загорелся. </a:t>
            </a:r>
            <a:endParaRPr lang="ru-RU" sz="1400" dirty="0">
              <a:effectLst/>
              <a:latin typeface="Times New Roman" panose="02020603050405020304" pitchFamily="18" charset="0"/>
              <a:ea typeface="Times New Roman" panose="02020603050405020304" pitchFamily="18" charset="0"/>
            </a:endParaRPr>
          </a:p>
        </p:txBody>
      </p:sp>
      <p:pic>
        <p:nvPicPr>
          <p:cNvPr id="18" name="Рисунок 17" descr="https://volok-dou10.edumsko.ru/uploads/1100/1014/section/49089/A2TByd_GMevU_800x600_AybP2us9.jpg"/>
          <p:cNvPicPr/>
          <p:nvPr/>
        </p:nvPicPr>
        <p:blipFill>
          <a:blip r:embed="rId2">
            <a:extLst>
              <a:ext uri="{28A0092B-C50C-407E-A947-70E740481C1C}">
                <a14:useLocalDpi xmlns:a14="http://schemas.microsoft.com/office/drawing/2010/main" val="0"/>
              </a:ext>
            </a:extLst>
          </a:blip>
          <a:srcRect/>
          <a:stretch>
            <a:fillRect/>
          </a:stretch>
        </p:blipFill>
        <p:spPr bwMode="auto">
          <a:xfrm>
            <a:off x="8213109" y="2876866"/>
            <a:ext cx="2773908" cy="3744198"/>
          </a:xfrm>
          <a:prstGeom prst="rect">
            <a:avLst/>
          </a:prstGeom>
          <a:noFill/>
          <a:ln>
            <a:noFill/>
          </a:ln>
        </p:spPr>
      </p:pic>
      <p:pic>
        <p:nvPicPr>
          <p:cNvPr id="2062" name="Picture 14" descr="https://volok-dou10.edumsko.ru/uploads/1100/1014/section/49089/clUlTNNZhGVC_1200x0_AybP2us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6" y="3020239"/>
            <a:ext cx="2556664" cy="35814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xn----7sbblyjhcpi2i4b1b.xn--p1ai/upload/resize_cache/ram.watermark/f01/b8b/f3c/58966/51e25fdc994f4247ec3cafc53f3527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317" y="3020239"/>
            <a:ext cx="2625725" cy="350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74578"/>
      </p:ext>
    </p:extLst>
  </p:cSld>
  <p:clrMapOvr>
    <a:masterClrMapping/>
  </p:clrMapOvr>
</p:sld>
</file>

<file path=ppt/theme/theme1.xml><?xml version="1.0" encoding="utf-8"?>
<a:theme xmlns:a="http://schemas.openxmlformats.org/drawingml/2006/main" name="Аспект">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TotalTime>
  <Words>1081</Words>
  <Application>Microsoft Office PowerPoint</Application>
  <PresentationFormat>Широкоэкранный</PresentationFormat>
  <Paragraphs>85</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cp:revision>
  <dcterms:created xsi:type="dcterms:W3CDTF">2022-04-20T18:12:28Z</dcterms:created>
  <dcterms:modified xsi:type="dcterms:W3CDTF">2022-04-20T19:13:46Z</dcterms:modified>
</cp:coreProperties>
</file>